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media/audio1.bin" ContentType="audio/unknown"/>
  <Override PartName="/ppt/media/audio2.bin" ContentType="audio/unknown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2"/>
  </p:notesMasterIdLst>
  <p:handoutMasterIdLst>
    <p:handoutMasterId r:id="rId83"/>
  </p:handoutMasterIdLst>
  <p:sldIdLst>
    <p:sldId id="256" r:id="rId2"/>
    <p:sldId id="448" r:id="rId3"/>
    <p:sldId id="349" r:id="rId4"/>
    <p:sldId id="348" r:id="rId5"/>
    <p:sldId id="423" r:id="rId6"/>
    <p:sldId id="424" r:id="rId7"/>
    <p:sldId id="439" r:id="rId8"/>
    <p:sldId id="353" r:id="rId9"/>
    <p:sldId id="407" r:id="rId10"/>
    <p:sldId id="354" r:id="rId11"/>
    <p:sldId id="426" r:id="rId12"/>
    <p:sldId id="345" r:id="rId13"/>
    <p:sldId id="409" r:id="rId14"/>
    <p:sldId id="370" r:id="rId15"/>
    <p:sldId id="440" r:id="rId16"/>
    <p:sldId id="352" r:id="rId17"/>
    <p:sldId id="292" r:id="rId18"/>
    <p:sldId id="402" r:id="rId19"/>
    <p:sldId id="406" r:id="rId20"/>
    <p:sldId id="428" r:id="rId21"/>
    <p:sldId id="404" r:id="rId22"/>
    <p:sldId id="405" r:id="rId23"/>
    <p:sldId id="296" r:id="rId24"/>
    <p:sldId id="438" r:id="rId25"/>
    <p:sldId id="437" r:id="rId26"/>
    <p:sldId id="420" r:id="rId27"/>
    <p:sldId id="299" r:id="rId28"/>
    <p:sldId id="429" r:id="rId29"/>
    <p:sldId id="298" r:id="rId30"/>
    <p:sldId id="452" r:id="rId31"/>
    <p:sldId id="310" r:id="rId32"/>
    <p:sldId id="434" r:id="rId33"/>
    <p:sldId id="435" r:id="rId34"/>
    <p:sldId id="449" r:id="rId35"/>
    <p:sldId id="451" r:id="rId36"/>
    <p:sldId id="450" r:id="rId37"/>
    <p:sldId id="436" r:id="rId38"/>
    <p:sldId id="445" r:id="rId39"/>
    <p:sldId id="444" r:id="rId40"/>
    <p:sldId id="431" r:id="rId41"/>
    <p:sldId id="318" r:id="rId42"/>
    <p:sldId id="321" r:id="rId43"/>
    <p:sldId id="446" r:id="rId44"/>
    <p:sldId id="433" r:id="rId45"/>
    <p:sldId id="441" r:id="rId46"/>
    <p:sldId id="432" r:id="rId47"/>
    <p:sldId id="442" r:id="rId48"/>
    <p:sldId id="397" r:id="rId49"/>
    <p:sldId id="399" r:id="rId50"/>
    <p:sldId id="374" r:id="rId51"/>
    <p:sldId id="443" r:id="rId52"/>
    <p:sldId id="337" r:id="rId53"/>
    <p:sldId id="375" r:id="rId54"/>
    <p:sldId id="283" r:id="rId55"/>
    <p:sldId id="447" r:id="rId56"/>
    <p:sldId id="464" r:id="rId57"/>
    <p:sldId id="462" r:id="rId58"/>
    <p:sldId id="460" r:id="rId59"/>
    <p:sldId id="458" r:id="rId60"/>
    <p:sldId id="461" r:id="rId61"/>
    <p:sldId id="459" r:id="rId62"/>
    <p:sldId id="463" r:id="rId63"/>
    <p:sldId id="453" r:id="rId64"/>
    <p:sldId id="454" r:id="rId65"/>
    <p:sldId id="457" r:id="rId66"/>
    <p:sldId id="311" r:id="rId67"/>
    <p:sldId id="430" r:id="rId68"/>
    <p:sldId id="356" r:id="rId69"/>
    <p:sldId id="455" r:id="rId70"/>
    <p:sldId id="322" r:id="rId71"/>
    <p:sldId id="323" r:id="rId72"/>
    <p:sldId id="330" r:id="rId73"/>
    <p:sldId id="456" r:id="rId74"/>
    <p:sldId id="387" r:id="rId75"/>
    <p:sldId id="388" r:id="rId76"/>
    <p:sldId id="389" r:id="rId77"/>
    <p:sldId id="390" r:id="rId78"/>
    <p:sldId id="391" r:id="rId79"/>
    <p:sldId id="392" r:id="rId80"/>
    <p:sldId id="400" r:id="rId81"/>
  </p:sldIdLst>
  <p:sldSz cx="10058400" cy="7772400"/>
  <p:notesSz cx="9144000" cy="6858000"/>
  <p:defaultTextStyle>
    <a:defPPr>
      <a:defRPr lang="en-US"/>
    </a:defPPr>
    <a:lvl1pPr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509412"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1018824"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528237"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2037649"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547061" algn="l" defTabSz="509412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3056473" algn="l" defTabSz="509412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565886" algn="l" defTabSz="509412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4075298" algn="l" defTabSz="509412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FF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45" autoAdjust="0"/>
    <p:restoredTop sz="98300" autoAdjust="0"/>
  </p:normalViewPr>
  <p:slideViewPr>
    <p:cSldViewPr snapToGrid="0" snapToObjects="1">
      <p:cViewPr>
        <p:scale>
          <a:sx n="165" d="100"/>
          <a:sy n="165" d="100"/>
        </p:scale>
        <p:origin x="-320" y="344"/>
      </p:cViewPr>
      <p:guideLst>
        <p:guide orient="horz" pos="2448"/>
        <p:guide pos="3168"/>
      </p:guideLst>
    </p:cSldViewPr>
  </p:slideViewPr>
  <p:outlineViewPr>
    <p:cViewPr>
      <p:scale>
        <a:sx n="33" d="100"/>
        <a:sy n="33" d="100"/>
      </p:scale>
      <p:origin x="0" y="928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5" d="100"/>
          <a:sy n="115" d="100"/>
        </p:scale>
        <p:origin x="-2384" y="-96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notesMaster" Target="notesMasters/notesMaster1.xml"/><Relationship Id="rId83" Type="http://schemas.openxmlformats.org/officeDocument/2006/relationships/handoutMaster" Target="handoutMasters/handoutMaster1.xml"/><Relationship Id="rId84" Type="http://schemas.openxmlformats.org/officeDocument/2006/relationships/printerSettings" Target="printerSettings/printerSettings1.bin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image" Target="../media/image50.png"/><Relationship Id="rId2" Type="http://schemas.openxmlformats.org/officeDocument/2006/relationships/image" Target="../media/image5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4C361-2F1D-434C-AB4F-1596B4F81233}" type="datetimeFigureOut">
              <a:rPr lang="en-US" smtClean="0"/>
              <a:t>2/21/18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F6C4BB-7896-5E4A-8D17-5807CAA2F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5667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6BC09-F59F-8C49-A658-977B3A0C7D29}" type="datetimeFigureOut">
              <a:rPr lang="en-US" smtClean="0"/>
              <a:t>2/21/18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09888" y="514350"/>
            <a:ext cx="3325812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6EAA8-FD5A-4B40-9E09-3071A0E8F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306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I suspect most of us have seen reports on self-driving cars.</a:t>
            </a:r>
          </a:p>
          <a:p>
            <a:r>
              <a:rPr lang="en-US" dirty="0" smtClean="0"/>
              <a:t>But</a:t>
            </a:r>
            <a:r>
              <a:rPr lang="en-US" baseline="0" dirty="0" smtClean="0"/>
              <a:t> h</a:t>
            </a:r>
            <a:r>
              <a:rPr lang="en-US" dirty="0" smtClean="0"/>
              <a:t>ow can a </a:t>
            </a:r>
            <a:r>
              <a:rPr lang="en-US" dirty="0"/>
              <a:t>car </a:t>
            </a:r>
            <a:r>
              <a:rPr lang="en-US" dirty="0" smtClean="0"/>
              <a:t>determine </a:t>
            </a:r>
            <a:r>
              <a:rPr lang="en-US" dirty="0" err="1" smtClean="0"/>
              <a:t>whats</a:t>
            </a:r>
            <a:r>
              <a:rPr lang="en-US" dirty="0" smtClean="0"/>
              <a:t> in its surroundings?</a:t>
            </a:r>
          </a:p>
          <a:p>
            <a:endParaRPr lang="en-US" dirty="0"/>
          </a:p>
          <a:p>
            <a:r>
              <a:rPr lang="en-US" dirty="0" smtClean="0"/>
              <a:t>One piece of technology 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will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</a:t>
            </a:r>
            <a:r>
              <a:rPr lang="en-US" dirty="0" smtClean="0"/>
              <a:t>used </a:t>
            </a:r>
            <a:r>
              <a:rPr lang="en-US" baseline="0" dirty="0" smtClean="0"/>
              <a:t>is </a:t>
            </a:r>
            <a:r>
              <a:rPr lang="en-US" dirty="0" smtClean="0"/>
              <a:t>Artificial neural networks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These artificial neural networks allow the vehicle to recognize street signs, other vehicles, pedestrians, edges of the road, all the things you might need to safely navigate a car</a:t>
            </a:r>
          </a:p>
          <a:p>
            <a:endParaRPr lang="en-US" dirty="0" smtClean="0"/>
          </a:p>
          <a:p>
            <a:r>
              <a:rPr lang="en-US" dirty="0" smtClean="0"/>
              <a:t>The ability for</a:t>
            </a:r>
            <a:r>
              <a:rPr lang="en-US" baseline="0" dirty="0" smtClean="0"/>
              <a:t> </a:t>
            </a:r>
            <a:r>
              <a:rPr lang="en-US" dirty="0" smtClean="0"/>
              <a:t>artificial neural networks</a:t>
            </a:r>
            <a:r>
              <a:rPr lang="en-US" baseline="0" dirty="0" smtClean="0"/>
              <a:t> </a:t>
            </a:r>
            <a:r>
              <a:rPr lang="en-US" dirty="0" smtClean="0"/>
              <a:t>to perform that function in a timely fashion within reasonable power</a:t>
            </a:r>
            <a:r>
              <a:rPr lang="en-US" baseline="0" dirty="0" smtClean="0"/>
              <a:t> and space constraints</a:t>
            </a:r>
            <a:r>
              <a:rPr lang="en-US" dirty="0" smtClean="0"/>
              <a:t> is what I am going to talk about today.</a:t>
            </a:r>
          </a:p>
          <a:p>
            <a:endParaRPr lang="en-US" dirty="0" smtClean="0"/>
          </a:p>
          <a:p>
            <a:pPr marL="0" marR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are going to review a system that is able to accelerate multiple instances of disparate useful sized artificial</a:t>
            </a:r>
            <a:r>
              <a:rPr lang="en-US" baseline="0" dirty="0" smtClean="0"/>
              <a:t> neural networks and provide power and/or area benefits over current state-of-the-art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baseline="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493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Neural networks are a mathematical </a:t>
            </a:r>
            <a:r>
              <a:rPr lang="en-US" dirty="0" smtClean="0"/>
              <a:t>model, but they are advertised as being inspired by neurons in the brain.</a:t>
            </a:r>
          </a:p>
          <a:p>
            <a:endParaRPr lang="en-US" dirty="0" smtClean="0"/>
          </a:p>
          <a:p>
            <a:r>
              <a:rPr lang="en-US" dirty="0" smtClean="0"/>
              <a:t>Mention</a:t>
            </a:r>
            <a:r>
              <a:rPr lang="en-US" baseline="0" dirty="0" smtClean="0"/>
              <a:t> this is the basic neuron model used is almost all ANN’s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Mention it has been well understood that when organized like this a network of ANN’s can be used to solve complex functions and classifiers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terminology used is the neuron being considered is the post synaptic neuron when they are linear function approximators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1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Keep this concise</a:t>
            </a:r>
          </a:p>
          <a:p>
            <a:endParaRPr lang="en-US" dirty="0" smtClean="0"/>
          </a:p>
          <a:p>
            <a:r>
              <a:rPr lang="en-US" dirty="0" smtClean="0"/>
              <a:t>Real</a:t>
            </a:r>
            <a:r>
              <a:rPr lang="en-US" baseline="0" dirty="0" smtClean="0"/>
              <a:t> neurons generate spikes</a:t>
            </a:r>
          </a:p>
          <a:p>
            <a:r>
              <a:rPr lang="en-US" baseline="0" dirty="0" smtClean="0"/>
              <a:t>Believed that information is carried in spike rates</a:t>
            </a:r>
          </a:p>
          <a:p>
            <a:r>
              <a:rPr lang="en-US" baseline="0" dirty="0" smtClean="0"/>
              <a:t>Rate coding is a simplification</a:t>
            </a:r>
          </a:p>
          <a:p>
            <a:endParaRPr lang="en-US" baseline="0" dirty="0" smtClean="0"/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Rate-based</a:t>
            </a:r>
            <a:r>
              <a:rPr lang="en-US" baseline="0" dirty="0" smtClean="0"/>
              <a:t> </a:t>
            </a:r>
            <a:r>
              <a:rPr lang="en-US" dirty="0" smtClean="0"/>
              <a:t>neural network used when we see demonstrations from </a:t>
            </a:r>
            <a:r>
              <a:rPr lang="en-US" dirty="0" err="1" smtClean="0"/>
              <a:t>google</a:t>
            </a:r>
            <a:r>
              <a:rPr lang="en-US" dirty="0" smtClean="0"/>
              <a:t> etc.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Spiking considered more powerful 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1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Keep concise</a:t>
            </a:r>
          </a:p>
          <a:p>
            <a:endParaRPr lang="en-US" dirty="0" smtClean="0"/>
          </a:p>
          <a:p>
            <a:r>
              <a:rPr lang="en-US" dirty="0" smtClean="0"/>
              <a:t>Mention ReLu</a:t>
            </a:r>
            <a:r>
              <a:rPr lang="en-US" baseline="0" dirty="0" smtClean="0"/>
              <a:t>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21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DNN classifiers because of their performance</a:t>
            </a:r>
            <a:r>
              <a:rPr lang="en-US" baseline="0" dirty="0" smtClean="0"/>
              <a:t> in image recognition</a:t>
            </a:r>
          </a:p>
          <a:p>
            <a:r>
              <a:rPr lang="en-US" baseline="0" dirty="0" smtClean="0"/>
              <a:t>ANN in reinforcement learning because of their use as value function approximator</a:t>
            </a:r>
          </a:p>
          <a:p>
            <a:r>
              <a:rPr lang="en-US" baseline="0" dirty="0" smtClean="0"/>
              <a:t>and finally Cogent Confabulation and </a:t>
            </a:r>
            <a:r>
              <a:rPr lang="en-US" baseline="0" dirty="0" err="1" smtClean="0"/>
              <a:t>BsB</a:t>
            </a:r>
            <a:r>
              <a:rPr lang="en-US" baseline="0" dirty="0" smtClean="0"/>
              <a:t> because of their joint efficacy in a text recognition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81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357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730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measure would you use?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740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measure would you use?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740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1636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24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 </a:t>
            </a:r>
          </a:p>
          <a:p>
            <a:r>
              <a:rPr lang="en-US" dirty="0" smtClean="0"/>
              <a:t>Recently ANN’s have demonstrated efficacy when employed as a part of face recognition, text recognition</a:t>
            </a:r>
            <a:r>
              <a:rPr lang="en-US" dirty="0"/>
              <a:t> </a:t>
            </a:r>
            <a:r>
              <a:rPr lang="en-US" dirty="0" smtClean="0"/>
              <a:t>and game playing systems</a:t>
            </a:r>
          </a:p>
          <a:p>
            <a:r>
              <a:rPr lang="en-US" dirty="0"/>
              <a:t>T</a:t>
            </a:r>
            <a:r>
              <a:rPr lang="en-US" dirty="0" smtClean="0"/>
              <a:t>hese ANN’s have demonstrated</a:t>
            </a:r>
            <a:r>
              <a:rPr lang="en-US" baseline="0" dirty="0" smtClean="0"/>
              <a:t> </a:t>
            </a:r>
            <a:r>
              <a:rPr lang="en-US" dirty="0" smtClean="0"/>
              <a:t>significant improvements over current state of the art.</a:t>
            </a:r>
          </a:p>
          <a:p>
            <a:endParaRPr lang="en-US" dirty="0" smtClean="0"/>
          </a:p>
          <a:p>
            <a:r>
              <a:rPr lang="en-US" dirty="0" smtClean="0"/>
              <a:t>Some example</a:t>
            </a:r>
            <a:r>
              <a:rPr lang="en-US" baseline="0" dirty="0" smtClean="0"/>
              <a:t> uses of ANN’s</a:t>
            </a:r>
            <a:r>
              <a:rPr lang="en-US" dirty="0" smtClean="0"/>
              <a:t> are in car</a:t>
            </a:r>
            <a:r>
              <a:rPr lang="en-US" baseline="0" dirty="0" smtClean="0"/>
              <a:t> navigation, likely </a:t>
            </a:r>
            <a:r>
              <a:rPr lang="en-US" dirty="0" smtClean="0"/>
              <a:t>the </a:t>
            </a:r>
            <a:r>
              <a:rPr lang="en-US" dirty="0" err="1" smtClean="0"/>
              <a:t>google</a:t>
            </a:r>
            <a:r>
              <a:rPr lang="en-US" dirty="0" smtClean="0"/>
              <a:t> car and</a:t>
            </a:r>
            <a:r>
              <a:rPr lang="en-US" baseline="0" dirty="0" smtClean="0"/>
              <a:t> y</a:t>
            </a:r>
            <a:r>
              <a:rPr lang="en-US" dirty="0" smtClean="0"/>
              <a:t>ou may also have recently seen the Go game system </a:t>
            </a:r>
            <a:r>
              <a:rPr lang="en-US" dirty="0" err="1" smtClean="0"/>
              <a:t>AlphaGo</a:t>
            </a:r>
            <a:r>
              <a:rPr lang="en-US" dirty="0" smtClean="0"/>
              <a:t>, which recently “beat” a Go master.</a:t>
            </a:r>
          </a:p>
          <a:p>
            <a:endParaRPr lang="en-US" dirty="0"/>
          </a:p>
          <a:p>
            <a:r>
              <a:rPr lang="en-US" dirty="0" smtClean="0"/>
              <a:t>So ANN’s are being deployed as we speak and we should therefore consider them to be in the ascent phase of the technology life cycle.</a:t>
            </a:r>
            <a:endParaRPr lang="en-US" dirty="0"/>
          </a:p>
          <a:p>
            <a:endParaRPr lang="en-US" dirty="0"/>
          </a:p>
          <a:p>
            <a:endParaRPr lang="en-US" strike="sngStrike" dirty="0" smtClean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780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6998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09888" y="514350"/>
            <a:ext cx="3325812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Mention </a:t>
            </a:r>
            <a:r>
              <a:rPr lang="en-US" dirty="0" err="1" smtClean="0">
                <a:solidFill>
                  <a:srgbClr val="000000"/>
                </a:solidFill>
                <a:cs typeface="Monaco"/>
              </a:rPr>
              <a:t>multiported</a:t>
            </a: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Memory layers, control layer and processing layer could use different technology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SSF’s will operate directly on data read from stack bus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To increase bus widths, increase bandwidth while minimizing interface power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000000"/>
                </a:solidFill>
                <a:cs typeface="Monaco"/>
              </a:rPr>
              <a:t>provide access to entire page rather than cache-line</a:t>
            </a:r>
          </a:p>
          <a:p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r>
              <a:rPr lang="en-US" dirty="0" smtClean="0">
                <a:solidFill>
                  <a:srgbClr val="000000"/>
                </a:solidFill>
                <a:cs typeface="Monaco"/>
              </a:rPr>
              <a:t>there will be power considerations by not taking advantage of some reuse of data in local memory but I believe the performance benefits will outweigh</a:t>
            </a:r>
            <a:r>
              <a:rPr lang="en-US" baseline="0" dirty="0" smtClean="0">
                <a:solidFill>
                  <a:srgbClr val="000000"/>
                </a:solidFill>
                <a:cs typeface="Monaco"/>
              </a:rPr>
              <a:t> the disadvantages</a:t>
            </a: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Special streaming functions will also have the ability to operate on data in processing layers expected small</a:t>
            </a:r>
            <a:r>
              <a:rPr lang="en-US" baseline="0" dirty="0" smtClean="0">
                <a:solidFill>
                  <a:srgbClr val="000000"/>
                </a:solidFill>
                <a:cs typeface="Monaco"/>
              </a:rPr>
              <a:t> amount of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local memory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avoid DRAM page open latency by using a highly banked DRAM and arranging data in memory to allow back-to-back page opens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Careful consideration of layer state and kernel parameters required to maximize DRAM bandwidth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5995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240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240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023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023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2948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StreamingOps</a:t>
            </a:r>
            <a:r>
              <a:rPr lang="en-US" dirty="0" smtClean="0"/>
              <a:t> can also designed to operate on data from registers (or small local memory)</a:t>
            </a:r>
          </a:p>
          <a:p>
            <a:pPr lvl="1"/>
            <a:r>
              <a:rPr lang="en-US" dirty="0" smtClean="0"/>
              <a:t>many ANN’s share a common kernel (CNNs) or operate on same input ROI</a:t>
            </a:r>
          </a:p>
          <a:p>
            <a:pPr lvl="1"/>
            <a:r>
              <a:rPr lang="en-US" dirty="0" smtClean="0"/>
              <a:t>in some cases, storing the kernel or ROI in local memory may avoid unnecessary DRAM reads and IO energy</a:t>
            </a:r>
          </a:p>
          <a:p>
            <a:pPr lvl="1"/>
            <a:r>
              <a:rPr lang="en-US" dirty="0" smtClean="0"/>
              <a:t>first convolution could be performed on kernel streamed from DRAM and further convolutions use local memory for one of the arguments</a:t>
            </a:r>
          </a:p>
          <a:p>
            <a:pPr lvl="2"/>
            <a:r>
              <a:rPr lang="en-US" b="1" i="1" dirty="0" smtClean="0"/>
              <a:t>on PE the objective will be to maintain low ratio of local memory to processing</a:t>
            </a:r>
            <a:endParaRPr lang="en-US" dirty="0" smtClean="0"/>
          </a:p>
          <a:p>
            <a:pPr lvl="1"/>
            <a:r>
              <a:rPr lang="en-US" dirty="0" smtClean="0"/>
              <a:t>May consider small cache on Controller layer although this will still consume Stack bus TSV 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1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StreamingOps</a:t>
            </a:r>
            <a:r>
              <a:rPr lang="en-US" dirty="0" smtClean="0"/>
              <a:t> can also designed to operate on data from registers (or small local memory)</a:t>
            </a:r>
          </a:p>
          <a:p>
            <a:pPr lvl="1"/>
            <a:r>
              <a:rPr lang="en-US" dirty="0" smtClean="0"/>
              <a:t>many ANN’s share a common kernel (CNNs) or operate on same input ROI</a:t>
            </a:r>
          </a:p>
          <a:p>
            <a:pPr lvl="1"/>
            <a:r>
              <a:rPr lang="en-US" dirty="0" smtClean="0"/>
              <a:t>in some cases, storing the kernel or ROI in local memory may avoid unnecessary DRAM reads and IO energy</a:t>
            </a:r>
          </a:p>
          <a:p>
            <a:pPr lvl="1"/>
            <a:r>
              <a:rPr lang="en-US" dirty="0" smtClean="0"/>
              <a:t>first convolution could be performed on kernel streamed from DRAM and further convolutions use local memory for one of the arguments</a:t>
            </a:r>
          </a:p>
          <a:p>
            <a:pPr lvl="2"/>
            <a:r>
              <a:rPr lang="en-US" b="1" i="1" dirty="0" smtClean="0"/>
              <a:t>on PE the objective will be to maintain low ratio of local memory to processing</a:t>
            </a:r>
            <a:endParaRPr lang="en-US" dirty="0" smtClean="0"/>
          </a:p>
          <a:p>
            <a:pPr lvl="1"/>
            <a:r>
              <a:rPr lang="en-US" dirty="0" smtClean="0"/>
              <a:t>May consider small cache on Controller layer although this will still consume Stack bus TSV 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1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78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Its this works assumption</a:t>
            </a:r>
            <a:r>
              <a:rPr lang="en-US" baseline="0" dirty="0" smtClean="0"/>
              <a:t> that m</a:t>
            </a:r>
            <a:r>
              <a:rPr lang="en-US" dirty="0" smtClean="0"/>
              <a:t>any embedded applications will require these ANNs to be processed at or near real time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This means these systems will require multiple ANN’s to be running concurrently</a:t>
            </a:r>
          </a:p>
          <a:p>
            <a:endParaRPr lang="en-US" dirty="0"/>
          </a:p>
          <a:p>
            <a:r>
              <a:rPr lang="en-US" dirty="0" smtClean="0"/>
              <a:t>A vehicle will need real time feedback on its surroundings</a:t>
            </a:r>
            <a:r>
              <a:rPr lang="en-US" baseline="0" dirty="0" smtClean="0"/>
              <a:t> or monitoring its own systems</a:t>
            </a:r>
          </a:p>
          <a:p>
            <a:r>
              <a:rPr lang="en-US" baseline="0" dirty="0" smtClean="0"/>
              <a:t>airport security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758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788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274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274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274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11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295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521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 concludes my presentation.</a:t>
            </a:r>
            <a:endParaRPr lang="en-US" dirty="0"/>
          </a:p>
          <a:p>
            <a:r>
              <a:rPr lang="en-US" smtClean="0"/>
              <a:t>Thank</a:t>
            </a:r>
            <a:r>
              <a:rPr lang="en-US" baseline="0" smtClean="0"/>
              <a:t> you</a:t>
            </a:r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624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7435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01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</a:t>
            </a:r>
            <a:r>
              <a:rPr lang="en-US" baseline="0" dirty="0" smtClean="0"/>
              <a:t> ANNs are big and the</a:t>
            </a:r>
            <a:r>
              <a:rPr lang="en-US" dirty="0" smtClean="0"/>
              <a:t> trend is that ANNs are</a:t>
            </a:r>
            <a:r>
              <a:rPr lang="en-US" baseline="0" dirty="0" smtClean="0"/>
              <a:t> becoming larger and deeper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 is general acceptance that DRAM needs to be used to stored the parameters associated with an ANN</a:t>
            </a:r>
          </a:p>
          <a:p>
            <a:r>
              <a:rPr lang="en-US" baseline="0" dirty="0" smtClean="0"/>
              <a:t>But many implementations have focused on using SRAM as an intermediate store.</a:t>
            </a:r>
          </a:p>
          <a:p>
            <a:r>
              <a:rPr lang="en-US" baseline="0" dirty="0" smtClean="0"/>
              <a:t>This has proved to be very effective when there are reuse opportunities where these cache-like structures can be accessed multiple times and thus keeping the slower DRAM accesses to a minimum.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these implementations rely on reuse.</a:t>
            </a:r>
          </a:p>
          <a:p>
            <a:r>
              <a:rPr lang="en-US" baseline="0" dirty="0" smtClean="0"/>
              <a:t>The main reuse opportunities come in the form of shared parameters and batch processing.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other types of ANN such as </a:t>
            </a:r>
            <a:r>
              <a:rPr lang="en-US" dirty="0" smtClean="0"/>
              <a:t>DNN with non-shared kernels and LSTM are</a:t>
            </a:r>
            <a:r>
              <a:rPr lang="en-US" baseline="0" dirty="0" smtClean="0"/>
              <a:t> exposing limitations of these current implementations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758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835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result information such as unicast or multicast, destination page</a:t>
            </a:r>
          </a:p>
          <a:p>
            <a:endParaRPr lang="en-US" dirty="0" smtClean="0"/>
          </a:p>
          <a:p>
            <a:r>
              <a:rPr lang="en-US" dirty="0" smtClean="0"/>
              <a:t>Return bus can be driven by all layers</a:t>
            </a:r>
          </a:p>
          <a:p>
            <a:pPr lvl="1"/>
            <a:r>
              <a:rPr lang="en-US" dirty="0" smtClean="0"/>
              <a:t>research will determine if bus is arbitrated or whether each layer buffers and forwards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5496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975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870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132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879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0823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3988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9572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95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000" dirty="0" smtClean="0"/>
              <a:t>The problem is having a system implement multiple of these ANN’s in real time.</a:t>
            </a:r>
          </a:p>
          <a:p>
            <a:endParaRPr lang="en-US" sz="1000" dirty="0"/>
          </a:p>
          <a:p>
            <a:r>
              <a:rPr lang="en-US" sz="1000" dirty="0" smtClean="0"/>
              <a:t>Effective ANN’s are big, they contains lots of neurons.</a:t>
            </a:r>
          </a:p>
          <a:p>
            <a:endParaRPr lang="en-US" sz="1000" dirty="0" smtClean="0"/>
          </a:p>
          <a:p>
            <a:r>
              <a:rPr lang="en-US" sz="1000" dirty="0" smtClean="0"/>
              <a:t>Current implementations typically employ graphics processors or application specific integrated circuits.</a:t>
            </a:r>
          </a:p>
          <a:p>
            <a:endParaRPr lang="en-US" sz="1000" dirty="0" smtClean="0"/>
          </a:p>
          <a:p>
            <a:pPr marL="0" marR="0" lvl="1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GPU solutions have large real-estate and power requirements when supporting useful NN’s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 (GPU ~100W)</a:t>
            </a:r>
            <a:endParaRPr lang="en-US" sz="1000" dirty="0" smtClean="0"/>
          </a:p>
          <a:p>
            <a:endParaRPr lang="en-US" sz="1000" dirty="0"/>
          </a:p>
          <a:p>
            <a:r>
              <a:rPr lang="en-US" sz="1000" dirty="0" smtClean="0"/>
              <a:t>ASIC’s on the other hand can be designed to efficiently perform the ANN processing</a:t>
            </a:r>
            <a:r>
              <a:rPr lang="en-US" sz="1000" baseline="0" dirty="0" smtClean="0"/>
              <a:t>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but they typically target smaller network sizes and/or specific NN’s</a:t>
            </a:r>
            <a:endParaRPr lang="en-US" sz="1000" dirty="0" smtClean="0"/>
          </a:p>
          <a:p>
            <a:endParaRPr lang="en-US" sz="1000" dirty="0"/>
          </a:p>
          <a:p>
            <a:r>
              <a:rPr lang="en-US" sz="1000" dirty="0" smtClean="0"/>
              <a:t>So there isn't currently a solution out there that can support processing multiple ANN’s in real time within reasonable power and size constraints.</a:t>
            </a:r>
          </a:p>
          <a:p>
            <a:endParaRPr lang="en-US" sz="1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9843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145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737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88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During</a:t>
            </a:r>
            <a:r>
              <a:rPr lang="en-US" baseline="0" dirty="0" smtClean="0"/>
              <a:t> the creation of this works system, when I had the urge to add SRAM because it made things easier, I forced myself to think how I could solve it with just the DRAM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work is proposing using 3DIC technology, and in this case I felt it was important to also get a very good feel for the area associated with such a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91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000" dirty="0" smtClean="0"/>
              <a:t>The problem is having a system implement multiple of these ANN’s in real time.</a:t>
            </a:r>
          </a:p>
          <a:p>
            <a:endParaRPr lang="en-US" sz="1000" dirty="0"/>
          </a:p>
          <a:p>
            <a:r>
              <a:rPr lang="en-US" sz="1000" dirty="0" smtClean="0"/>
              <a:t>Effective ANN’s are big, they contains lots of neurons.</a:t>
            </a:r>
          </a:p>
          <a:p>
            <a:endParaRPr lang="en-US" sz="1000" dirty="0" smtClean="0"/>
          </a:p>
          <a:p>
            <a:r>
              <a:rPr lang="en-US" sz="1000" dirty="0" smtClean="0"/>
              <a:t>Current implementations typically employ graphics processors or application specific integrated circuits.</a:t>
            </a:r>
          </a:p>
          <a:p>
            <a:endParaRPr lang="en-US" sz="1000" dirty="0" smtClean="0"/>
          </a:p>
          <a:p>
            <a:pPr marL="0" marR="0" lvl="1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GPU solutions have large real-estate and power requirements when supporting useful NN’s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 (GPU ~100W)</a:t>
            </a:r>
            <a:endParaRPr lang="en-US" sz="1000" dirty="0" smtClean="0"/>
          </a:p>
          <a:p>
            <a:endParaRPr lang="en-US" sz="1000" dirty="0"/>
          </a:p>
          <a:p>
            <a:r>
              <a:rPr lang="en-US" sz="1000" dirty="0" smtClean="0"/>
              <a:t>ASIC’s on the other hand can be designed to efficiently perform the ANN processing</a:t>
            </a:r>
            <a:r>
              <a:rPr lang="en-US" sz="1000" baseline="0" dirty="0" smtClean="0"/>
              <a:t>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but they typically target smaller network sizes and/or specific NN’s</a:t>
            </a:r>
            <a:endParaRPr lang="en-US" sz="1000" dirty="0" smtClean="0"/>
          </a:p>
          <a:p>
            <a:endParaRPr lang="en-US" sz="1000" dirty="0"/>
          </a:p>
          <a:p>
            <a:r>
              <a:rPr lang="en-US" sz="1000" dirty="0" smtClean="0"/>
              <a:t>So there isn't currently a solution out there that can support processing multiple ANN’s in real time within reasonable power and size constraints.</a:t>
            </a:r>
          </a:p>
          <a:p>
            <a:endParaRPr lang="en-US" sz="1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984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09888" y="514350"/>
            <a:ext cx="3325812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This work proposes taking advantage of 3D IC technology.</a:t>
            </a:r>
          </a:p>
          <a:p>
            <a:r>
              <a:rPr lang="en-US" dirty="0" smtClean="0"/>
              <a:t>This 3D architecture will include a custom organized 3D DRAM to store the neural network and Data structures designed to access that DRAM effectively.</a:t>
            </a:r>
          </a:p>
          <a:p>
            <a:r>
              <a:rPr lang="en-US" dirty="0" smtClean="0"/>
              <a:t>The</a:t>
            </a:r>
            <a:r>
              <a:rPr lang="en-US" baseline="0" dirty="0" smtClean="0"/>
              <a:t> proposal also includes </a:t>
            </a:r>
            <a:r>
              <a:rPr lang="en-US" dirty="0" smtClean="0"/>
              <a:t>custom processing layers to</a:t>
            </a:r>
            <a:r>
              <a:rPr lang="en-US" baseline="0" dirty="0" smtClean="0"/>
              <a:t> perform the NN computations.</a:t>
            </a:r>
          </a:p>
          <a:p>
            <a:endParaRPr lang="en-US" dirty="0" smtClean="0"/>
          </a:p>
          <a:p>
            <a:r>
              <a:rPr lang="en-US" dirty="0"/>
              <a:t>U</a:t>
            </a:r>
            <a:r>
              <a:rPr lang="en-US" dirty="0" smtClean="0"/>
              <a:t>sing DRAM addresses the large network size requirement </a:t>
            </a:r>
          </a:p>
          <a:p>
            <a:r>
              <a:rPr lang="en-US" dirty="0" smtClean="0"/>
              <a:t>and the 3D architecture</a:t>
            </a:r>
            <a:r>
              <a:rPr lang="en-US" baseline="0" dirty="0" smtClean="0"/>
              <a:t> </a:t>
            </a:r>
            <a:r>
              <a:rPr lang="en-US" dirty="0" smtClean="0"/>
              <a:t>ensures we can address bandwidth, space and power issues.</a:t>
            </a:r>
          </a:p>
          <a:p>
            <a:endParaRPr lang="en-US" dirty="0" smtClean="0"/>
          </a:p>
          <a:p>
            <a:r>
              <a:rPr lang="en-US" strike="noStrike" dirty="0" smtClean="0"/>
              <a:t>The custom processing layers will be targeted toward a family of ANN’s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88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primary contributions of this work is </a:t>
            </a:r>
          </a:p>
          <a:p>
            <a:r>
              <a:rPr lang="en-US" baseline="0" dirty="0" smtClean="0"/>
              <a:t> - a custom organized 3DIC DRAM allowing us to provide the necessary memory bandwidth to process multiple ANN’s in real time</a:t>
            </a:r>
          </a:p>
          <a:p>
            <a:r>
              <a:rPr lang="en-US" baseline="0" dirty="0" smtClean="0"/>
              <a:t> - data structures for storing parameters and neuron activation values</a:t>
            </a:r>
          </a:p>
          <a:p>
            <a:r>
              <a:rPr lang="en-US" baseline="0" dirty="0" smtClean="0"/>
              <a:t> - a 3D architecture which will ensure the bandwidth provided by the custom memory can be processed at line rate by a processing layer customized to the functions required to process the target ANN’s</a:t>
            </a:r>
          </a:p>
          <a:p>
            <a:endParaRPr lang="en-US" dirty="0"/>
          </a:p>
          <a:p>
            <a:r>
              <a:rPr lang="en-US" baseline="0" dirty="0" smtClean="0"/>
              <a:t>Combining these contributions will allow us to demonstrate a significant</a:t>
            </a:r>
            <a:r>
              <a:rPr lang="en-US" dirty="0" smtClean="0"/>
              <a:t> performance improvement overcurrent solutions</a:t>
            </a:r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15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414484"/>
            <a:ext cx="8549640" cy="16660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4404360"/>
            <a:ext cx="7040880" cy="19862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94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88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82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7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47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56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6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75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FA995C-F779-9D43-9D07-0702230452DC}" type="datetime1">
              <a:rPr lang="en-US" smtClean="0"/>
              <a:t>2/21/18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44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85B35A-56B7-F745-9DC2-7818D0E153AD}" type="datetime1">
              <a:rPr lang="en-US" smtClean="0"/>
              <a:t>2/21/18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9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40" y="311258"/>
            <a:ext cx="2263140" cy="663172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311258"/>
            <a:ext cx="6621780" cy="663172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70476A-D274-2B4B-9341-F0CA5725C047}" type="datetime1">
              <a:rPr lang="en-US" smtClean="0"/>
              <a:t>2/21/18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0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35E851-60D7-4747-B089-B29A39F8F8C9}" type="datetime1">
              <a:rPr lang="en-US" smtClean="0"/>
              <a:t>2/21/18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994487"/>
            <a:ext cx="8549640" cy="1543685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3294276"/>
            <a:ext cx="8549640" cy="1700212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94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882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282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376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470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564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6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752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66A2EC-4BBA-064A-BBD8-24A504C0262E}" type="datetime1">
              <a:rPr lang="en-US" smtClean="0"/>
              <a:t>2/21/18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86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2230968"/>
            <a:ext cx="4442460" cy="4712018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2230968"/>
            <a:ext cx="4442460" cy="4712018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71364D-AC7D-B04A-A5C7-091C013179B4}" type="datetime1">
              <a:rPr lang="en-US" smtClean="0"/>
              <a:t>2/21/18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6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1" y="1739795"/>
            <a:ext cx="4444207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1" y="2464859"/>
            <a:ext cx="4444207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32" y="1739795"/>
            <a:ext cx="4445953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32" y="2464859"/>
            <a:ext cx="4445953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058B32-2B20-8345-BC3E-4D678DE02C1B}" type="datetime1">
              <a:rPr lang="en-US" smtClean="0"/>
              <a:t>2/21/18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9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9255B5-0BD9-2E4D-9639-E4B1CDBDF424}" type="datetime1">
              <a:rPr lang="en-US" smtClean="0"/>
              <a:t>2/21/18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8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B760E5-4661-374A-8BE7-AF9125E022A7}" type="datetime1">
              <a:rPr lang="en-US" smtClean="0"/>
              <a:t>2/21/18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0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1" y="309457"/>
            <a:ext cx="3309144" cy="131699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309458"/>
            <a:ext cx="5622926" cy="6633528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1" y="1626448"/>
            <a:ext cx="3309144" cy="5316538"/>
          </a:xfr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94035C-1FC7-7748-BA94-9B2A284454AA}" type="datetime1">
              <a:rPr lang="en-US" smtClean="0"/>
              <a:t>2/21/18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5440682"/>
            <a:ext cx="6035040" cy="642303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94478"/>
            <a:ext cx="6035040" cy="4663440"/>
          </a:xfrm>
        </p:spPr>
        <p:txBody>
          <a:bodyPr rtlCol="0">
            <a:normAutofit/>
          </a:bodyPr>
          <a:lstStyle>
            <a:lvl1pPr marL="0" indent="0">
              <a:buNone/>
              <a:defRPr sz="3600"/>
            </a:lvl1pPr>
            <a:lvl2pPr marL="509412" indent="0">
              <a:buNone/>
              <a:defRPr sz="3100"/>
            </a:lvl2pPr>
            <a:lvl3pPr marL="1018824" indent="0">
              <a:buNone/>
              <a:defRPr sz="2700"/>
            </a:lvl3pPr>
            <a:lvl4pPr marL="1528237" indent="0">
              <a:buNone/>
              <a:defRPr sz="2200"/>
            </a:lvl4pPr>
            <a:lvl5pPr marL="2037649" indent="0">
              <a:buNone/>
              <a:defRPr sz="2200"/>
            </a:lvl5pPr>
            <a:lvl6pPr marL="2547061" indent="0">
              <a:buNone/>
              <a:defRPr sz="2200"/>
            </a:lvl6pPr>
            <a:lvl7pPr marL="3056473" indent="0">
              <a:buNone/>
              <a:defRPr sz="2200"/>
            </a:lvl7pPr>
            <a:lvl8pPr marL="3565886" indent="0">
              <a:buNone/>
              <a:defRPr sz="2200"/>
            </a:lvl8pPr>
            <a:lvl9pPr marL="4075298" indent="0">
              <a:buNone/>
              <a:defRPr sz="22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6082985"/>
            <a:ext cx="6035040" cy="912177"/>
          </a:xfr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96993F-01D7-DA4A-A7BC-9E30F81FEB76}" type="datetime1">
              <a:rPr lang="en-US" smtClean="0"/>
              <a:t>2/21/18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0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02920" y="1020128"/>
            <a:ext cx="9052560" cy="1210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02920" y="3425615"/>
            <a:ext cx="9052560" cy="3517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7203865"/>
            <a:ext cx="2346960" cy="413808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50342C8-954C-8A4F-90C9-6391BCCFAFAB}" type="datetime1">
              <a:rPr lang="en-US" smtClean="0"/>
              <a:t>2/21/18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36620" y="7203865"/>
            <a:ext cx="3185160" cy="413808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3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smtClean="0"/>
              <a:t>1 [Kim16], 2 [Che16], 3 [Esm05], 4 [Far11]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8520" y="7203865"/>
            <a:ext cx="2346960" cy="413808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5181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509412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5pPr>
      <a:lvl6pPr marL="509412"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6pPr>
      <a:lvl7pPr marL="1018824"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7pPr>
      <a:lvl8pPr marL="1528237"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8pPr>
      <a:lvl9pPr marL="2037649"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82059" indent="-382059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•"/>
        <a:defRPr sz="28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827795" indent="-318383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273531" indent="-254706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782943" indent="-254706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–"/>
        <a:defRPr sz="18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292355" indent="-254706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»"/>
        <a:defRPr sz="18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801767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180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592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0004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Relationship Id="rId3" Type="http://schemas.openxmlformats.org/officeDocument/2006/relationships/image" Target="../media/image27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emf"/></Relationships>
</file>

<file path=ppt/slides/_rels/slide4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9.emf"/><Relationship Id="rId12" Type="http://schemas.openxmlformats.org/officeDocument/2006/relationships/image" Target="../media/image40.emf"/><Relationship Id="rId13" Type="http://schemas.openxmlformats.org/officeDocument/2006/relationships/image" Target="../media/image41.png"/><Relationship Id="rId1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audio" Target="../media/audio1.bin"/><Relationship Id="rId4" Type="http://schemas.openxmlformats.org/officeDocument/2006/relationships/audio" Target="../media/audio2.bin"/><Relationship Id="rId5" Type="http://schemas.openxmlformats.org/officeDocument/2006/relationships/image" Target="../media/image33.emf"/><Relationship Id="rId6" Type="http://schemas.openxmlformats.org/officeDocument/2006/relationships/image" Target="../media/image34.emf"/><Relationship Id="rId7" Type="http://schemas.openxmlformats.org/officeDocument/2006/relationships/image" Target="../media/image35.emf"/><Relationship Id="rId8" Type="http://schemas.openxmlformats.org/officeDocument/2006/relationships/image" Target="../media/image36.emf"/><Relationship Id="rId9" Type="http://schemas.openxmlformats.org/officeDocument/2006/relationships/image" Target="../media/image37.emf"/><Relationship Id="rId10" Type="http://schemas.openxmlformats.org/officeDocument/2006/relationships/image" Target="../media/image38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34.emf"/><Relationship Id="rId5" Type="http://schemas.openxmlformats.org/officeDocument/2006/relationships/image" Target="../media/image35.emf"/><Relationship Id="rId6" Type="http://schemas.openxmlformats.org/officeDocument/2006/relationships/image" Target="../media/image36.emf"/><Relationship Id="rId7" Type="http://schemas.openxmlformats.org/officeDocument/2006/relationships/image" Target="../media/image37.emf"/><Relationship Id="rId8" Type="http://schemas.openxmlformats.org/officeDocument/2006/relationships/image" Target="../media/image38.emf"/><Relationship Id="rId9" Type="http://schemas.openxmlformats.org/officeDocument/2006/relationships/image" Target="../media/image39.emf"/><Relationship Id="rId10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4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1.xlsx"/><Relationship Id="rId4" Type="http://schemas.openxmlformats.org/officeDocument/2006/relationships/image" Target="../media/image45.png"/><Relationship Id="rId5" Type="http://schemas.openxmlformats.org/officeDocument/2006/relationships/package" Target="../embeddings/Microsoft_Excel_Sheet2.xlsx"/><Relationship Id="rId6" Type="http://schemas.openxmlformats.org/officeDocument/2006/relationships/image" Target="../media/image46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4" Type="http://schemas.openxmlformats.org/officeDocument/2006/relationships/package" Target="../embeddings/Microsoft_Excel_Sheet3.xlsx"/><Relationship Id="rId5" Type="http://schemas.openxmlformats.org/officeDocument/2006/relationships/image" Target="../media/image47.png"/><Relationship Id="rId6" Type="http://schemas.openxmlformats.org/officeDocument/2006/relationships/package" Target="../embeddings/Microsoft_Excel_Sheet4.xlsx"/><Relationship Id="rId7" Type="http://schemas.openxmlformats.org/officeDocument/2006/relationships/image" Target="../media/image48.png"/><Relationship Id="rId8" Type="http://schemas.openxmlformats.org/officeDocument/2006/relationships/package" Target="../embeddings/Microsoft_Excel_Sheet5.xlsx"/><Relationship Id="rId9" Type="http://schemas.openxmlformats.org/officeDocument/2006/relationships/image" Target="../media/image49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4" Type="http://schemas.openxmlformats.org/officeDocument/2006/relationships/package" Target="../embeddings/Microsoft_Excel_Sheet6.xlsx"/><Relationship Id="rId5" Type="http://schemas.openxmlformats.org/officeDocument/2006/relationships/image" Target="../media/image50.png"/><Relationship Id="rId6" Type="http://schemas.openxmlformats.org/officeDocument/2006/relationships/package" Target="../embeddings/Microsoft_Excel_Sheet7.xlsx"/><Relationship Id="rId7" Type="http://schemas.openxmlformats.org/officeDocument/2006/relationships/image" Target="../media/image51.png"/><Relationship Id="rId8" Type="http://schemas.openxmlformats.org/officeDocument/2006/relationships/package" Target="../embeddings/Microsoft_Excel_Sheet8.xlsx"/><Relationship Id="rId9" Type="http://schemas.openxmlformats.org/officeDocument/2006/relationships/image" Target="../media/image52.png"/><Relationship Id="rId10" Type="http://schemas.openxmlformats.org/officeDocument/2006/relationships/package" Target="../embeddings/Microsoft_Excel_Sheet9.xlsx"/><Relationship Id="rId11" Type="http://schemas.openxmlformats.org/officeDocument/2006/relationships/image" Target="../media/image53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4" Type="http://schemas.openxmlformats.org/officeDocument/2006/relationships/package" Target="../embeddings/Microsoft_Excel_Sheet10.xlsx"/><Relationship Id="rId5" Type="http://schemas.openxmlformats.org/officeDocument/2006/relationships/image" Target="../media/image56.png"/><Relationship Id="rId6" Type="http://schemas.openxmlformats.org/officeDocument/2006/relationships/package" Target="../embeddings/Microsoft_Excel_Sheet11.xlsx"/><Relationship Id="rId7" Type="http://schemas.openxmlformats.org/officeDocument/2006/relationships/image" Target="../media/image57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12.xlsx"/><Relationship Id="rId4" Type="http://schemas.openxmlformats.org/officeDocument/2006/relationships/image" Target="../media/image58.png"/><Relationship Id="rId5" Type="http://schemas.openxmlformats.org/officeDocument/2006/relationships/package" Target="../embeddings/Microsoft_Excel_Sheet13.xlsx"/><Relationship Id="rId6" Type="http://schemas.openxmlformats.org/officeDocument/2006/relationships/image" Target="../media/image59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emf"/><Relationship Id="rId3" Type="http://schemas.openxmlformats.org/officeDocument/2006/relationships/image" Target="../media/image69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emf"/><Relationship Id="rId3" Type="http://schemas.openxmlformats.org/officeDocument/2006/relationships/image" Target="../media/image71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2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3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5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4" Type="http://schemas.openxmlformats.org/officeDocument/2006/relationships/image" Target="../media/image78.emf"/><Relationship Id="rId5" Type="http://schemas.openxmlformats.org/officeDocument/2006/relationships/image" Target="../media/image79.emf"/><Relationship Id="rId6" Type="http://schemas.openxmlformats.org/officeDocument/2006/relationships/image" Target="../media/image80.emf"/><Relationship Id="rId7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4" Type="http://schemas.openxmlformats.org/officeDocument/2006/relationships/image" Target="../media/image8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8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7.emf"/><Relationship Id="rId5" Type="http://schemas.openxmlformats.org/officeDocument/2006/relationships/image" Target="../media/image88.emf"/><Relationship Id="rId6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754380" y="2018621"/>
            <a:ext cx="8549640" cy="2061891"/>
          </a:xfrm>
        </p:spPr>
        <p:txBody>
          <a:bodyPr/>
          <a:lstStyle/>
          <a:p>
            <a:r>
              <a:rPr lang="en-US" dirty="0" smtClean="0"/>
              <a:t>A 3DIC </a:t>
            </a:r>
            <a:r>
              <a:rPr lang="en-US" dirty="0"/>
              <a:t>system to aid in the acceleration of systems that </a:t>
            </a:r>
            <a:r>
              <a:rPr lang="en-US" dirty="0" smtClean="0"/>
              <a:t>employ </a:t>
            </a:r>
            <a:r>
              <a:rPr lang="en-US" dirty="0"/>
              <a:t>multiple instances of artificial neural </a:t>
            </a: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defRPr/>
            </a:pPr>
            <a:endParaRPr lang="en-US" dirty="0" smtClean="0">
              <a:solidFill>
                <a:srgbClr val="000000"/>
              </a:solidFill>
              <a:ea typeface="+mn-ea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</a:rPr>
              <a:t>Final exam : Lee B. Baker</a:t>
            </a:r>
          </a:p>
          <a:p>
            <a:pPr fontAlgn="auto">
              <a:spcAft>
                <a:spcPts val="0"/>
              </a:spcAft>
              <a:defRPr/>
            </a:pPr>
            <a:endParaRPr lang="en-US" dirty="0" smtClean="0">
              <a:solidFill>
                <a:srgbClr val="000000"/>
              </a:solidFill>
              <a:ea typeface="+mn-ea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</a:rPr>
              <a:t>Advisor: Paul </a:t>
            </a:r>
            <a:r>
              <a:rPr lang="en-US" dirty="0" err="1" smtClean="0">
                <a:solidFill>
                  <a:srgbClr val="000000"/>
                </a:solidFill>
                <a:ea typeface="+mn-ea"/>
              </a:rPr>
              <a:t>Franzon</a:t>
            </a:r>
            <a:endParaRPr lang="en-US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233"/>
    </mc:Choice>
    <mc:Fallback xmlns="">
      <p:transition xmlns:p14="http://schemas.microsoft.com/office/powerpoint/2010/main" spd="slow" advTm="6723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925711"/>
            <a:ext cx="9052560" cy="913199"/>
          </a:xfrm>
        </p:spPr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2174240"/>
            <a:ext cx="9052560" cy="4429760"/>
          </a:xfrm>
        </p:spPr>
        <p:txBody>
          <a:bodyPr>
            <a:normAutofit/>
          </a:bodyPr>
          <a:lstStyle/>
          <a:p>
            <a:r>
              <a:rPr lang="en-US" dirty="0" smtClean="0"/>
              <a:t>Can a 3D-DRAM be used effectively?</a:t>
            </a:r>
          </a:p>
          <a:p>
            <a:r>
              <a:rPr lang="en-US" dirty="0" smtClean="0"/>
              <a:t>Can a useful system fit within the 3D stack?</a:t>
            </a:r>
          </a:p>
          <a:p>
            <a:r>
              <a:rPr lang="en-US" dirty="0" smtClean="0"/>
              <a:t>How can we control such a system?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35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91"/>
    </mc:Choice>
    <mc:Fallback xmlns="">
      <p:transition xmlns:p14="http://schemas.microsoft.com/office/powerpoint/2010/main" spd="slow" advTm="3159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1808"/>
            <a:ext cx="9052560" cy="1210839"/>
          </a:xfrm>
        </p:spPr>
        <p:txBody>
          <a:bodyPr/>
          <a:lstStyle/>
          <a:p>
            <a:r>
              <a:rPr lang="en-US" dirty="0" smtClean="0"/>
              <a:t>Contribution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08574"/>
            <a:ext cx="9052560" cy="5200226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An </a:t>
            </a:r>
            <a:r>
              <a:rPr lang="en-US" dirty="0"/>
              <a:t>extensible architecture that can </a:t>
            </a:r>
            <a:r>
              <a:rPr lang="en-US" dirty="0" smtClean="0"/>
              <a:t>simultaneously process </a:t>
            </a:r>
            <a:r>
              <a:rPr lang="en-US" dirty="0"/>
              <a:t>multiple disparate real-time </a:t>
            </a:r>
            <a:r>
              <a:rPr lang="en-US" dirty="0" smtClean="0"/>
              <a:t>DNNs </a:t>
            </a:r>
            <a:endParaRPr lang="en-US" dirty="0"/>
          </a:p>
          <a:p>
            <a:pPr lvl="1"/>
            <a:r>
              <a:rPr lang="en-US" dirty="0" smtClean="0"/>
              <a:t>with </a:t>
            </a:r>
            <a:r>
              <a:rPr lang="en-US" dirty="0"/>
              <a:t>low power and real estate demands</a:t>
            </a:r>
          </a:p>
          <a:p>
            <a:r>
              <a:rPr lang="en-US" dirty="0" smtClean="0"/>
              <a:t>Proposed </a:t>
            </a:r>
            <a:r>
              <a:rPr lang="en-US" dirty="0"/>
              <a:t>a custom </a:t>
            </a:r>
            <a:r>
              <a:rPr lang="en-US" dirty="0" smtClean="0"/>
              <a:t>3D-DRAM providing </a:t>
            </a:r>
            <a:r>
              <a:rPr lang="en-US" dirty="0"/>
              <a:t>a </a:t>
            </a:r>
            <a:r>
              <a:rPr lang="en-US" dirty="0" smtClean="0"/>
              <a:t>~32X </a:t>
            </a:r>
            <a:r>
              <a:rPr lang="en-US" dirty="0"/>
              <a:t>bandwidth benefit compared to standard </a:t>
            </a:r>
            <a:r>
              <a:rPr lang="en-US" dirty="0" smtClean="0"/>
              <a:t>3D-DRAM</a:t>
            </a:r>
            <a:endParaRPr lang="en-US" dirty="0"/>
          </a:p>
          <a:p>
            <a:pPr lvl="1"/>
            <a:r>
              <a:rPr lang="en-US" dirty="0" smtClean="0"/>
              <a:t>wider bus and expose more of the page</a:t>
            </a:r>
            <a:endParaRPr lang="en-US" dirty="0"/>
          </a:p>
          <a:p>
            <a:r>
              <a:rPr lang="en-US" dirty="0" smtClean="0"/>
              <a:t>A DNN system solution </a:t>
            </a:r>
            <a:r>
              <a:rPr lang="en-US" dirty="0"/>
              <a:t>that employs pure </a:t>
            </a:r>
            <a:r>
              <a:rPr lang="en-US" dirty="0" smtClean="0"/>
              <a:t>3DIC technology</a:t>
            </a:r>
            <a:endParaRPr lang="en-US" dirty="0"/>
          </a:p>
          <a:p>
            <a:pPr lvl="1"/>
            <a:r>
              <a:rPr lang="en-US" dirty="0" smtClean="0"/>
              <a:t>providing </a:t>
            </a:r>
            <a:r>
              <a:rPr lang="en-US" dirty="0"/>
              <a:t>power and performance benefits of remaining within a </a:t>
            </a:r>
            <a:r>
              <a:rPr lang="en-US" dirty="0" smtClean="0"/>
              <a:t>3DIC stack</a:t>
            </a:r>
            <a:endParaRPr lang="en-US" dirty="0"/>
          </a:p>
          <a:p>
            <a:r>
              <a:rPr lang="en-US" dirty="0" smtClean="0"/>
              <a:t>Custom </a:t>
            </a:r>
            <a:r>
              <a:rPr lang="en-US" dirty="0"/>
              <a:t>instructions and data structures that facilitate operating directly out of </a:t>
            </a:r>
            <a:r>
              <a:rPr lang="en-US" dirty="0" smtClean="0"/>
              <a:t>3D-DRAM</a:t>
            </a:r>
            <a:endParaRPr lang="en-US" dirty="0"/>
          </a:p>
          <a:p>
            <a:pPr lvl="1"/>
            <a:r>
              <a:rPr lang="en-US" dirty="0" smtClean="0"/>
              <a:t>provide the required processing </a:t>
            </a:r>
            <a:r>
              <a:rPr lang="en-US" dirty="0"/>
              <a:t>bandwidth by ensuring effective use of the </a:t>
            </a:r>
            <a:r>
              <a:rPr lang="en-US" dirty="0" smtClean="0"/>
              <a:t>3D-DRAM</a:t>
            </a:r>
            <a:endParaRPr lang="en-US" dirty="0"/>
          </a:p>
          <a:p>
            <a:pPr lvl="1"/>
            <a:r>
              <a:rPr lang="en-US" dirty="0" smtClean="0"/>
              <a:t>instruction </a:t>
            </a:r>
            <a:r>
              <a:rPr lang="en-US" dirty="0"/>
              <a:t>format allow system functions to operate concurrently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487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03138"/>
            <a:ext cx="9052560" cy="1210839"/>
          </a:xfrm>
        </p:spPr>
        <p:txBody>
          <a:bodyPr/>
          <a:lstStyle/>
          <a:p>
            <a:r>
              <a:rPr lang="en-US" dirty="0" smtClean="0"/>
              <a:t>Artificial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29215"/>
            <a:ext cx="9052560" cy="1576798"/>
          </a:xfrm>
        </p:spPr>
        <p:txBody>
          <a:bodyPr>
            <a:normAutofit/>
          </a:bodyPr>
          <a:lstStyle/>
          <a:p>
            <a:r>
              <a:rPr lang="en-US" dirty="0" smtClean="0"/>
              <a:t>a network of processing elements inspired by the connectivity and processing observed in the brain</a:t>
            </a:r>
          </a:p>
        </p:txBody>
      </p:sp>
      <p:pic>
        <p:nvPicPr>
          <p:cNvPr id="7" name="Picture 6" descr="simpleANN cop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778" y="4408695"/>
            <a:ext cx="3890462" cy="249186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02920" y="4921032"/>
            <a:ext cx="4706667" cy="1576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 fontScale="92500"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processing elements or neurons are connected together to form a network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460" y="2832842"/>
            <a:ext cx="1790700" cy="1473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060" y="2832842"/>
            <a:ext cx="3838314" cy="216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46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03138"/>
            <a:ext cx="9052560" cy="1210839"/>
          </a:xfrm>
        </p:spPr>
        <p:txBody>
          <a:bodyPr/>
          <a:lstStyle/>
          <a:p>
            <a:r>
              <a:rPr lang="en-US" dirty="0" smtClean="0"/>
              <a:t>Artificial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29215"/>
            <a:ext cx="9052560" cy="5568146"/>
          </a:xfrm>
        </p:spPr>
        <p:txBody>
          <a:bodyPr>
            <a:normAutofit/>
          </a:bodyPr>
          <a:lstStyle/>
          <a:p>
            <a:r>
              <a:rPr lang="en-US" dirty="0" smtClean="0"/>
              <a:t>the processing elements fall into two categories</a:t>
            </a:r>
          </a:p>
          <a:p>
            <a:pPr lvl="1"/>
            <a:r>
              <a:rPr lang="en-US" dirty="0"/>
              <a:t>rate based neurons which try to capture the neuron behavior in the form of a number</a:t>
            </a:r>
          </a:p>
          <a:p>
            <a:pPr lvl="2"/>
            <a:r>
              <a:rPr lang="en-US" dirty="0"/>
              <a:t>relatively simple to model</a:t>
            </a:r>
          </a:p>
          <a:p>
            <a:pPr lvl="2"/>
            <a:r>
              <a:rPr lang="en-US" dirty="0" smtClean="0"/>
              <a:t>easier </a:t>
            </a:r>
            <a:r>
              <a:rPr lang="en-US" dirty="0" smtClean="0"/>
              <a:t>to train and have shown </a:t>
            </a:r>
            <a:r>
              <a:rPr lang="en-US" dirty="0"/>
              <a:t>high levels of efficacy in many applications</a:t>
            </a:r>
          </a:p>
          <a:p>
            <a:pPr lvl="1"/>
            <a:r>
              <a:rPr lang="en-US" dirty="0" smtClean="0"/>
              <a:t>spiking neurons which more closely emulate actual brain behavior</a:t>
            </a:r>
          </a:p>
          <a:p>
            <a:pPr lvl="2"/>
            <a:r>
              <a:rPr lang="en-US" dirty="0" smtClean="0"/>
              <a:t>model neural activity in the form of differential equations</a:t>
            </a:r>
          </a:p>
          <a:p>
            <a:pPr lvl="2"/>
            <a:r>
              <a:rPr lang="en-US" dirty="0" smtClean="0"/>
              <a:t>require numerical methods to solve although there have been attempts to employ analog circuits</a:t>
            </a:r>
          </a:p>
          <a:p>
            <a:r>
              <a:rPr lang="en-US" dirty="0" smtClean="0"/>
              <a:t>In </a:t>
            </a:r>
            <a:r>
              <a:rPr lang="en-US" dirty="0" smtClean="0"/>
              <a:t>this work we are focusing on rate based ANNs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88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35816"/>
            <a:ext cx="9052560" cy="1210839"/>
          </a:xfrm>
        </p:spPr>
        <p:txBody>
          <a:bodyPr/>
          <a:lstStyle/>
          <a:p>
            <a:r>
              <a:rPr lang="en-US" dirty="0"/>
              <a:t>Artificial Neural </a:t>
            </a:r>
            <a:r>
              <a:rPr lang="en-US" dirty="0" smtClean="0"/>
              <a:t>Networks</a:t>
            </a:r>
            <a:br>
              <a:rPr lang="en-US" dirty="0" smtClean="0"/>
            </a:br>
            <a:r>
              <a:rPr lang="en-US" dirty="0" smtClean="0"/>
              <a:t>Rate-based</a:t>
            </a:r>
            <a:endParaRPr lang="en-US" dirty="0"/>
          </a:p>
        </p:txBody>
      </p:sp>
      <p:pic>
        <p:nvPicPr>
          <p:cNvPr id="4" name="Content Placeholder 3" descr="RateBasedNeuralNetwork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83" b="1736"/>
          <a:stretch/>
        </p:blipFill>
        <p:spPr>
          <a:xfrm>
            <a:off x="1251080" y="2327623"/>
            <a:ext cx="7631153" cy="4713857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3" name="Rectangular Callout 2"/>
          <p:cNvSpPr/>
          <p:nvPr/>
        </p:nvSpPr>
        <p:spPr>
          <a:xfrm>
            <a:off x="863600" y="5418430"/>
            <a:ext cx="1137920" cy="751840"/>
          </a:xfrm>
          <a:prstGeom prst="wedgeRectCallout">
            <a:avLst>
              <a:gd name="adj1" fmla="val 110246"/>
              <a:gd name="adj2" fmla="val -14492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Information stored in connection weights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 flipH="1">
            <a:off x="8195393" y="5618480"/>
            <a:ext cx="1373679" cy="551790"/>
          </a:xfrm>
          <a:prstGeom prst="wedgeRectCallout">
            <a:avLst>
              <a:gd name="adj1" fmla="val 22764"/>
              <a:gd name="adj2" fmla="val -33114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Output of network is class probability or a value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1584960" y="1798058"/>
            <a:ext cx="1435657" cy="413249"/>
          </a:xfrm>
          <a:prstGeom prst="wedgeRectCallout">
            <a:avLst>
              <a:gd name="adj1" fmla="val 134187"/>
              <a:gd name="adj2" fmla="val 2004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Output of neuron is fixed value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7045960" y="1798058"/>
            <a:ext cx="1975474" cy="545820"/>
          </a:xfrm>
          <a:prstGeom prst="wedgeRectCallout">
            <a:avLst>
              <a:gd name="adj1" fmla="val -174425"/>
              <a:gd name="adj2" fmla="val 18294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</a:t>
            </a:r>
            <a:r>
              <a:rPr lang="en-US" sz="1200" dirty="0" smtClean="0">
                <a:solidFill>
                  <a:schemeClr val="tx1"/>
                </a:solidFill>
              </a:rPr>
              <a:t>ultiple layers of neurons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Outputs of each layer feeds next layer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030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</a:t>
            </a:r>
            <a:br>
              <a:rPr lang="en-US" dirty="0"/>
            </a:br>
            <a:r>
              <a:rPr lang="en-US" dirty="0"/>
              <a:t>Rate-based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 descr="fullDN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99" y="3151506"/>
            <a:ext cx="9603529" cy="278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73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888"/>
            <a:ext cx="9052560" cy="1210839"/>
          </a:xfrm>
        </p:spPr>
        <p:txBody>
          <a:bodyPr/>
          <a:lstStyle/>
          <a:p>
            <a:r>
              <a:rPr lang="en-US" dirty="0" smtClean="0"/>
              <a:t>Summary :</a:t>
            </a:r>
            <a:br>
              <a:rPr lang="en-US" dirty="0" smtClean="0"/>
            </a:br>
            <a:r>
              <a:rPr lang="en-US" dirty="0" smtClean="0"/>
              <a:t>Target application and ANN </a:t>
            </a:r>
            <a:r>
              <a:rPr lang="en-US" dirty="0"/>
              <a:t>t</a:t>
            </a:r>
            <a:r>
              <a:rPr lang="en-US" dirty="0" smtClean="0"/>
              <a:t>ype’s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2021840"/>
            <a:ext cx="9052560" cy="5293360"/>
          </a:xfrm>
        </p:spPr>
        <p:txBody>
          <a:bodyPr>
            <a:normAutofit/>
          </a:bodyPr>
          <a:lstStyle/>
          <a:p>
            <a:r>
              <a:rPr lang="en-US" dirty="0" smtClean="0"/>
              <a:t>Embedded systems</a:t>
            </a:r>
          </a:p>
          <a:p>
            <a:pPr lvl="1"/>
            <a:r>
              <a:rPr lang="en-US" dirty="0" smtClean="0"/>
              <a:t>not cloud based</a:t>
            </a:r>
          </a:p>
          <a:p>
            <a:pPr lvl="1"/>
            <a:r>
              <a:rPr lang="en-US" dirty="0" smtClean="0"/>
              <a:t>assumes multiple tasks are being performed</a:t>
            </a:r>
          </a:p>
          <a:p>
            <a:pPr lvl="1"/>
            <a:r>
              <a:rPr lang="en-US" dirty="0" smtClean="0"/>
              <a:t>requires multiple disparate </a:t>
            </a:r>
            <a:r>
              <a:rPr lang="en-US" dirty="0" smtClean="0"/>
              <a:t>ANNs</a:t>
            </a:r>
          </a:p>
          <a:p>
            <a:pPr lvl="1"/>
            <a:r>
              <a:rPr lang="en-US" dirty="0" smtClean="0"/>
              <a:t>inference only</a:t>
            </a:r>
            <a:endParaRPr lang="en-US" dirty="0"/>
          </a:p>
          <a:p>
            <a:r>
              <a:rPr lang="en-US" dirty="0" smtClean="0"/>
              <a:t>This work has focused on </a:t>
            </a:r>
            <a:r>
              <a:rPr lang="en-US" dirty="0" smtClean="0"/>
              <a:t>support for:</a:t>
            </a:r>
          </a:p>
          <a:p>
            <a:pPr lvl="1"/>
            <a:r>
              <a:rPr lang="en-US" dirty="0" smtClean="0"/>
              <a:t>Classifiers</a:t>
            </a:r>
            <a:endParaRPr lang="en-US" dirty="0" smtClean="0"/>
          </a:p>
          <a:p>
            <a:pPr lvl="1"/>
            <a:r>
              <a:rPr lang="en-US" dirty="0" smtClean="0"/>
              <a:t>function approximators</a:t>
            </a:r>
          </a:p>
          <a:p>
            <a:pPr lvl="1"/>
            <a:r>
              <a:rPr lang="en-US" dirty="0" smtClean="0"/>
              <a:t>fully- and locally-connected DNNs</a:t>
            </a:r>
            <a:endParaRPr lang="en-US" dirty="0" smtClean="0"/>
          </a:p>
          <a:p>
            <a:pPr lvl="1"/>
            <a:r>
              <a:rPr lang="en-US" dirty="0" smtClean="0"/>
              <a:t>can be extended to support LSTMs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5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754380" y="621861"/>
            <a:ext cx="8549640" cy="1013749"/>
          </a:xfrm>
        </p:spPr>
        <p:txBody>
          <a:bodyPr/>
          <a:lstStyle/>
          <a:p>
            <a:r>
              <a:rPr lang="en-US" dirty="0" smtClean="0">
                <a:latin typeface="Arial" charset="0"/>
              </a:rPr>
              <a:t>State-of-the-art</a:t>
            </a:r>
            <a:endParaRPr lang="en-US" dirty="0">
              <a:latin typeface="Arial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5924" y="1677990"/>
            <a:ext cx="8968741" cy="5121411"/>
          </a:xfrm>
        </p:spPr>
        <p:txBody>
          <a:bodyPr rtlCol="0">
            <a:normAutofit fontScale="92500"/>
          </a:bodyPr>
          <a:lstStyle/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Current implementations either use GPU’s or low capacity ASIC implementations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GPU’s are typically </a:t>
            </a: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g</a:t>
            </a: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eneral purpose devices and consume high power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GPU’s do lend themselves to convolution when weights are shared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ASICs almost always provide performance </a:t>
            </a: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improvements</a:t>
            </a:r>
            <a:endParaRPr lang="en-US" dirty="0" smtClean="0">
              <a:solidFill>
                <a:srgbClr val="000000"/>
              </a:solidFill>
              <a:ea typeface="+mn-ea"/>
              <a:cs typeface="Monaco"/>
            </a:endParaRP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ASIC implementations target larger networks by using multiple devices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usually assume local SRAM which limits network size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some/most implementations target specific NN’s, usually CNNs</a:t>
            </a:r>
            <a:endParaRPr lang="en-US" dirty="0">
              <a:solidFill>
                <a:srgbClr val="000000"/>
              </a:solidFill>
              <a:ea typeface="+mn-ea"/>
              <a:cs typeface="Monac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593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93538"/>
            <a:ext cx="9052560" cy="1210839"/>
          </a:xfrm>
        </p:spPr>
        <p:txBody>
          <a:bodyPr/>
          <a:lstStyle/>
          <a:p>
            <a:r>
              <a:rPr lang="en-US" dirty="0"/>
              <a:t>State of the </a:t>
            </a:r>
            <a:r>
              <a:rPr lang="en-US" dirty="0" smtClean="0"/>
              <a:t>Art</a:t>
            </a:r>
            <a:br>
              <a:rPr lang="en-US" dirty="0" smtClean="0"/>
            </a:br>
            <a:r>
              <a:rPr lang="en-US" dirty="0" smtClean="0"/>
              <a:t>ASIC’s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92258"/>
            <a:ext cx="9052560" cy="3517371"/>
          </a:xfrm>
        </p:spPr>
        <p:txBody>
          <a:bodyPr/>
          <a:lstStyle/>
          <a:p>
            <a:r>
              <a:rPr lang="en-US" dirty="0" smtClean="0"/>
              <a:t>ASIC’s</a:t>
            </a:r>
            <a:endParaRPr lang="en-US" dirty="0"/>
          </a:p>
        </p:txBody>
      </p:sp>
      <p:pic>
        <p:nvPicPr>
          <p:cNvPr id="4" name="Picture 3" descr="NeuroCubeBlock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137" y="2563702"/>
            <a:ext cx="2317203" cy="2500981"/>
          </a:xfrm>
          <a:prstGeom prst="rect">
            <a:avLst/>
          </a:prstGeom>
        </p:spPr>
      </p:pic>
      <p:pic>
        <p:nvPicPr>
          <p:cNvPr id="5" name="Picture 4" descr="EyerissBlockDiagr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087" y="5319106"/>
            <a:ext cx="3602660" cy="1930657"/>
          </a:xfrm>
          <a:prstGeom prst="rect">
            <a:avLst/>
          </a:prstGeom>
        </p:spPr>
      </p:pic>
      <p:pic>
        <p:nvPicPr>
          <p:cNvPr id="6" name="Picture 5" descr="kim2016neurocube_fig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301" y="2764947"/>
            <a:ext cx="2190834" cy="21376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18597" y="6131910"/>
            <a:ext cx="132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Eyeriss</a:t>
            </a:r>
            <a:r>
              <a:rPr lang="en-US" baseline="30000" dirty="0" smtClean="0"/>
              <a:t>[Che16]</a:t>
            </a:r>
            <a:endParaRPr lang="en-US" baseline="30000" dirty="0"/>
          </a:p>
        </p:txBody>
      </p:sp>
      <p:sp>
        <p:nvSpPr>
          <p:cNvPr id="8" name="TextBox 7"/>
          <p:cNvSpPr txBox="1"/>
          <p:nvPr/>
        </p:nvSpPr>
        <p:spPr>
          <a:xfrm>
            <a:off x="928563" y="3698007"/>
            <a:ext cx="1741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NeuroCube</a:t>
            </a:r>
            <a:r>
              <a:rPr lang="en-US" baseline="30000" dirty="0" smtClean="0"/>
              <a:t>[Kim16]</a:t>
            </a:r>
            <a:endParaRPr lang="en-US" baseline="300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609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46080"/>
            <a:ext cx="9052560" cy="1210839"/>
          </a:xfrm>
        </p:spPr>
        <p:txBody>
          <a:bodyPr/>
          <a:lstStyle/>
          <a:p>
            <a:r>
              <a:rPr lang="en-US" dirty="0" smtClean="0"/>
              <a:t>State of the Art</a:t>
            </a:r>
            <a:br>
              <a:rPr lang="en-US" dirty="0" smtClean="0"/>
            </a:br>
            <a:r>
              <a:rPr lang="en-US" dirty="0" smtClean="0"/>
              <a:t>ASIC’s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73593"/>
            <a:ext cx="9052560" cy="531497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NeuroCube</a:t>
            </a:r>
            <a:r>
              <a:rPr lang="en-US" baseline="30000" dirty="0" smtClean="0"/>
              <a:t>1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uses </a:t>
            </a:r>
            <a:r>
              <a:rPr lang="en-US" dirty="0"/>
              <a:t>HMC 3D-DRAM </a:t>
            </a:r>
            <a:r>
              <a:rPr lang="en-US" dirty="0" smtClean="0"/>
              <a:t>but dependence on SRAM limits support to CNNs</a:t>
            </a:r>
          </a:p>
          <a:p>
            <a:r>
              <a:rPr lang="en-US" dirty="0" smtClean="0"/>
              <a:t>Eyeriss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discusses </a:t>
            </a:r>
            <a:r>
              <a:rPr lang="en-US" dirty="0"/>
              <a:t>DRAM accesses but their focus is on the convolution </a:t>
            </a:r>
            <a:r>
              <a:rPr lang="en-US" dirty="0" smtClean="0"/>
              <a:t>operation</a:t>
            </a:r>
          </a:p>
          <a:p>
            <a:pPr lvl="1"/>
            <a:r>
              <a:rPr lang="en-US" dirty="0" smtClean="0"/>
              <a:t>supports CNN convolution operation only</a:t>
            </a:r>
            <a:endParaRPr lang="en-US" dirty="0"/>
          </a:p>
          <a:p>
            <a:r>
              <a:rPr lang="en-US" dirty="0" smtClean="0"/>
              <a:t>NnSP</a:t>
            </a:r>
            <a:r>
              <a:rPr lang="en-US" baseline="30000" dirty="0" smtClean="0"/>
              <a:t>3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uses </a:t>
            </a:r>
            <a:r>
              <a:rPr lang="en-US" dirty="0"/>
              <a:t>cache between DRAM and 8</a:t>
            </a:r>
            <a:r>
              <a:rPr lang="en-US" dirty="0" smtClean="0"/>
              <a:t>Mb SRAM </a:t>
            </a:r>
            <a:r>
              <a:rPr lang="en-US" dirty="0"/>
              <a:t>and </a:t>
            </a:r>
            <a:r>
              <a:rPr lang="en-US" dirty="0" smtClean="0"/>
              <a:t>will be limited </a:t>
            </a:r>
            <a:r>
              <a:rPr lang="en-US" dirty="0"/>
              <a:t>by DRAM </a:t>
            </a:r>
            <a:r>
              <a:rPr lang="en-US" dirty="0" smtClean="0"/>
              <a:t>bandwidth</a:t>
            </a:r>
          </a:p>
          <a:p>
            <a:pPr lvl="1"/>
            <a:r>
              <a:rPr lang="en-US" dirty="0" smtClean="0"/>
              <a:t>does not discuss multi-devices</a:t>
            </a:r>
          </a:p>
          <a:p>
            <a:r>
              <a:rPr lang="en-US" dirty="0" smtClean="0"/>
              <a:t>Neuflow</a:t>
            </a:r>
            <a:r>
              <a:rPr lang="en-US" baseline="30000" dirty="0" smtClean="0"/>
              <a:t>4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limits their support to CNNs and in the case of Eyeriss only supports the convolution</a:t>
            </a:r>
          </a:p>
          <a:p>
            <a:pPr lvl="1"/>
            <a:r>
              <a:rPr lang="en-US" dirty="0" smtClean="0"/>
              <a:t>will not support locally-connected ANNs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2920" y="7278406"/>
            <a:ext cx="3795002" cy="413808"/>
          </a:xfrm>
        </p:spPr>
        <p:txBody>
          <a:bodyPr/>
          <a:lstStyle/>
          <a:p>
            <a:pPr algn="l">
              <a:defRPr/>
            </a:pPr>
            <a:r>
              <a:rPr lang="en-US" baseline="30000" dirty="0"/>
              <a:t>1</a:t>
            </a:r>
            <a:r>
              <a:rPr lang="en-US" dirty="0"/>
              <a:t> [Kim16], </a:t>
            </a:r>
            <a:r>
              <a:rPr lang="en-US" baseline="30000" dirty="0"/>
              <a:t>2</a:t>
            </a:r>
            <a:r>
              <a:rPr lang="en-US" dirty="0"/>
              <a:t> [Che16], </a:t>
            </a:r>
            <a:r>
              <a:rPr lang="en-US" baseline="30000" dirty="0"/>
              <a:t>3</a:t>
            </a:r>
            <a:r>
              <a:rPr lang="en-US" dirty="0"/>
              <a:t> [Esm05], </a:t>
            </a:r>
            <a:r>
              <a:rPr lang="en-US" baseline="30000" dirty="0"/>
              <a:t>4</a:t>
            </a:r>
            <a:r>
              <a:rPr lang="en-US" dirty="0"/>
              <a:t> [Far11]</a:t>
            </a:r>
          </a:p>
        </p:txBody>
      </p:sp>
    </p:spTree>
    <p:extLst>
      <p:ext uri="{BB962C8B-B14F-4D97-AF65-F5344CB8AC3E}">
        <p14:creationId xmlns:p14="http://schemas.microsoft.com/office/powerpoint/2010/main" val="235168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93659"/>
            <a:ext cx="9052560" cy="1210839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31890"/>
            <a:ext cx="9052560" cy="5371975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artificial Neural networks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Target application and ANN </a:t>
            </a:r>
            <a:r>
              <a:rPr lang="en-US" dirty="0" smtClean="0"/>
              <a:t>type’s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State-of-the-art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System Architecture</a:t>
            </a:r>
          </a:p>
          <a:p>
            <a:pPr marL="960086" lvl="1" indent="-514350"/>
            <a:r>
              <a:rPr lang="en-US" dirty="0"/>
              <a:t>P</a:t>
            </a:r>
            <a:r>
              <a:rPr lang="en-US" dirty="0" smtClean="0"/>
              <a:t>roblem</a:t>
            </a:r>
          </a:p>
          <a:p>
            <a:pPr marL="960086" lvl="1" indent="-514350"/>
            <a:r>
              <a:rPr lang="en-US" dirty="0" smtClean="0"/>
              <a:t>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System details</a:t>
            </a:r>
          </a:p>
          <a:p>
            <a:pPr marL="960086" lvl="1" indent="-514350"/>
            <a:r>
              <a:rPr lang="en-US" dirty="0" smtClean="0"/>
              <a:t>3DIC DRAM and </a:t>
            </a:r>
            <a:r>
              <a:rPr lang="en-US" dirty="0"/>
              <a:t>d</a:t>
            </a:r>
            <a:r>
              <a:rPr lang="en-US" dirty="0" smtClean="0"/>
              <a:t>ata structures</a:t>
            </a:r>
          </a:p>
          <a:p>
            <a:pPr marL="960086" lvl="1" indent="-514350"/>
            <a:r>
              <a:rPr lang="en-US" dirty="0" smtClean="0"/>
              <a:t>3D Bus</a:t>
            </a:r>
          </a:p>
          <a:p>
            <a:pPr marL="960086" lvl="1" indent="-514350"/>
            <a:r>
              <a:rPr lang="en-US" dirty="0" smtClean="0"/>
              <a:t>Manager</a:t>
            </a:r>
          </a:p>
          <a:p>
            <a:pPr marL="960086" lvl="1" indent="-514350"/>
            <a:r>
              <a:rPr lang="en-US" dirty="0" smtClean="0"/>
              <a:t>Processing engine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</a:t>
            </a:r>
            <a:r>
              <a:rPr lang="en-US" dirty="0" smtClean="0"/>
              <a:t>esults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Summary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67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46080"/>
            <a:ext cx="9052560" cy="1210839"/>
          </a:xfrm>
        </p:spPr>
        <p:txBody>
          <a:bodyPr/>
          <a:lstStyle/>
          <a:p>
            <a:r>
              <a:rPr lang="en-US" dirty="0" smtClean="0"/>
              <a:t>More recent </a:t>
            </a:r>
            <a:br>
              <a:rPr lang="en-US" dirty="0" smtClean="0"/>
            </a:br>
            <a:r>
              <a:rPr lang="en-US" dirty="0" smtClean="0"/>
              <a:t>State of the Art</a:t>
            </a:r>
            <a:br>
              <a:rPr lang="en-US" dirty="0" smtClean="0"/>
            </a:br>
            <a:r>
              <a:rPr lang="en-US" dirty="0" smtClean="0"/>
              <a:t>ASIC’s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73593"/>
            <a:ext cx="9052560" cy="531497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NeuroStream</a:t>
            </a:r>
            <a:endParaRPr lang="en-US" dirty="0"/>
          </a:p>
          <a:p>
            <a:pPr lvl="1"/>
            <a:r>
              <a:rPr lang="en-US" dirty="0" smtClean="0"/>
              <a:t>acknowledges DRAM is required for useful DNNs</a:t>
            </a:r>
          </a:p>
          <a:p>
            <a:pPr lvl="1"/>
            <a:r>
              <a:rPr lang="en-US" dirty="0" smtClean="0"/>
              <a:t>uses HBM 3D-DRAM along with local SRAM</a:t>
            </a:r>
          </a:p>
          <a:p>
            <a:pPr lvl="1"/>
            <a:r>
              <a:rPr lang="en-US" dirty="0" smtClean="0"/>
              <a:t>depends on SRAM for performance</a:t>
            </a:r>
          </a:p>
          <a:p>
            <a:r>
              <a:rPr lang="en-US" dirty="0" smtClean="0"/>
              <a:t>Google TPU </a:t>
            </a:r>
          </a:p>
          <a:p>
            <a:pPr marL="852312" lvl="1" indent="-342900"/>
            <a:r>
              <a:rPr lang="en-US" dirty="0" smtClean="0"/>
              <a:t>assumes large levels of batch processing</a:t>
            </a:r>
            <a:endParaRPr lang="en-US" dirty="0"/>
          </a:p>
          <a:p>
            <a:pPr marL="852312" lvl="1" indent="-342900"/>
            <a:r>
              <a:rPr lang="en-US" dirty="0" smtClean="0"/>
              <a:t>8-bit processing</a:t>
            </a:r>
          </a:p>
          <a:p>
            <a:pPr marL="852312" lvl="1" indent="-342900"/>
            <a:r>
              <a:rPr lang="en-US" dirty="0" smtClean="0"/>
              <a:t>fully-connected NNs represent very high percentage</a:t>
            </a:r>
          </a:p>
          <a:p>
            <a:pPr marL="852312" lvl="1" indent="-342900"/>
            <a:r>
              <a:rPr lang="en-US" dirty="0" smtClean="0"/>
              <a:t>acknowledges performance degradation using fully-connected</a:t>
            </a:r>
          </a:p>
          <a:p>
            <a:r>
              <a:rPr lang="en-US" dirty="0" err="1" smtClean="0"/>
              <a:t>DaDiannao</a:t>
            </a:r>
            <a:endParaRPr lang="en-US" dirty="0"/>
          </a:p>
          <a:p>
            <a:pPr marL="852312" lvl="1" indent="-342900"/>
            <a:r>
              <a:rPr lang="en-US" dirty="0" smtClean="0"/>
              <a:t>uses embedded DRAM but still requires up to 64 for useful DNNs</a:t>
            </a:r>
          </a:p>
          <a:p>
            <a:pPr marL="852312" lvl="1" indent="-342900"/>
            <a:r>
              <a:rPr lang="en-US" dirty="0" smtClean="0"/>
              <a:t>high internal bandwidth but dissipates high power when scaling to useful-sized ANNs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2920" y="7278406"/>
            <a:ext cx="3795002" cy="413808"/>
          </a:xfrm>
        </p:spPr>
        <p:txBody>
          <a:bodyPr/>
          <a:lstStyle/>
          <a:p>
            <a:pPr algn="l">
              <a:defRPr/>
            </a:pPr>
            <a:r>
              <a:rPr lang="en-US" baseline="30000" dirty="0"/>
              <a:t>1</a:t>
            </a:r>
            <a:r>
              <a:rPr lang="en-US" dirty="0"/>
              <a:t> [Kim16], </a:t>
            </a:r>
            <a:r>
              <a:rPr lang="en-US" baseline="30000" dirty="0"/>
              <a:t>2</a:t>
            </a:r>
            <a:r>
              <a:rPr lang="en-US" dirty="0"/>
              <a:t> [Che16], </a:t>
            </a:r>
            <a:r>
              <a:rPr lang="en-US" baseline="30000" dirty="0"/>
              <a:t>3</a:t>
            </a:r>
            <a:r>
              <a:rPr lang="en-US" dirty="0"/>
              <a:t> [Esm05], </a:t>
            </a:r>
            <a:r>
              <a:rPr lang="en-US" baseline="30000" dirty="0"/>
              <a:t>4</a:t>
            </a:r>
            <a:r>
              <a:rPr lang="en-US" dirty="0"/>
              <a:t> [Far11]</a:t>
            </a:r>
          </a:p>
        </p:txBody>
      </p:sp>
    </p:spTree>
    <p:extLst>
      <p:ext uri="{BB962C8B-B14F-4D97-AF65-F5344CB8AC3E}">
        <p14:creationId xmlns:p14="http://schemas.microsoft.com/office/powerpoint/2010/main" val="692949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46080"/>
            <a:ext cx="9052560" cy="1210839"/>
          </a:xfrm>
        </p:spPr>
        <p:txBody>
          <a:bodyPr/>
          <a:lstStyle/>
          <a:p>
            <a:r>
              <a:rPr lang="en-US" dirty="0" smtClean="0"/>
              <a:t>State of the Art</a:t>
            </a:r>
            <a:br>
              <a:rPr lang="en-US" dirty="0" smtClean="0"/>
            </a:br>
            <a:r>
              <a:rPr lang="en-US" dirty="0" smtClean="0"/>
              <a:t>GPU’s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72911"/>
            <a:ext cx="9052560" cy="4836806"/>
          </a:xfrm>
        </p:spPr>
        <p:txBody>
          <a:bodyPr/>
          <a:lstStyle/>
          <a:p>
            <a:r>
              <a:rPr lang="en-US" dirty="0" smtClean="0"/>
              <a:t>GPU’s target the general market and employ infrastructures not necessary for NN implementation</a:t>
            </a:r>
          </a:p>
          <a:p>
            <a:pPr lvl="1"/>
            <a:r>
              <a:rPr lang="en-US" dirty="0" smtClean="0"/>
              <a:t>we associate power of GPU solution ~100</a:t>
            </a:r>
            <a:r>
              <a:rPr lang="en-US" dirty="0"/>
              <a:t>-</a:t>
            </a:r>
            <a:r>
              <a:rPr lang="en-US" dirty="0" smtClean="0"/>
              <a:t>200W</a:t>
            </a:r>
          </a:p>
          <a:p>
            <a:pPr lvl="1"/>
            <a:r>
              <a:rPr lang="en-US" dirty="0"/>
              <a:t>Will still be limited by memory bandwidth although they are starting to utilize 3D-</a:t>
            </a:r>
            <a:r>
              <a:rPr lang="en-US" dirty="0" smtClean="0"/>
              <a:t>DRAM</a:t>
            </a:r>
          </a:p>
          <a:p>
            <a:pPr lvl="1"/>
            <a:r>
              <a:rPr lang="en-US" dirty="0" smtClean="0"/>
              <a:t>general purpose architecture makes it hard/impossible to make full use of theoretical performance</a:t>
            </a:r>
          </a:p>
        </p:txBody>
      </p:sp>
      <p:pic>
        <p:nvPicPr>
          <p:cNvPr id="4" name="Picture 3" descr="table showing max vs actual performance of GPU running ConvN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980" y="5018995"/>
            <a:ext cx="3514540" cy="19844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00674" y="6778997"/>
            <a:ext cx="707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[Far11]</a:t>
            </a:r>
            <a:endParaRPr lang="en-US" sz="1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500674" y="5344115"/>
            <a:ext cx="778074" cy="418807"/>
          </a:xfrm>
          <a:prstGeom prst="roundRect">
            <a:avLst/>
          </a:prstGeom>
          <a:solidFill>
            <a:schemeClr val="accent6">
              <a:alpha val="2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840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47567"/>
            <a:ext cx="9052560" cy="1210839"/>
          </a:xfrm>
        </p:spPr>
        <p:txBody>
          <a:bodyPr/>
          <a:lstStyle/>
          <a:p>
            <a:r>
              <a:rPr lang="en-US" dirty="0"/>
              <a:t>State of the 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522009"/>
            <a:ext cx="9052560" cy="4820608"/>
          </a:xfrm>
        </p:spPr>
        <p:txBody>
          <a:bodyPr/>
          <a:lstStyle/>
          <a:p>
            <a:r>
              <a:rPr lang="en-US" dirty="0" smtClean="0"/>
              <a:t>Current state-of-the art ASIC’s and GPU’s do not provide the capacity and efficiency to provide a solution requiring multiple useful disparate ANN’s to be computed in real-</a:t>
            </a:r>
            <a:r>
              <a:rPr lang="en-US" dirty="0" smtClean="0"/>
              <a:t>time</a:t>
            </a:r>
          </a:p>
          <a:p>
            <a:pPr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/>
              <a:t> </a:t>
            </a:r>
            <a:r>
              <a:rPr lang="en-US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Monaco"/>
              </a:rPr>
              <a:t>Goldilocks principle</a:t>
            </a:r>
          </a:p>
          <a:p>
            <a:pPr marL="891471" lvl="1" indent="-382059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Monaco"/>
              </a:rPr>
              <a:t>need balance of bandwidth and storage</a:t>
            </a:r>
          </a:p>
          <a:p>
            <a:pPr marL="891471" lvl="1" indent="-382059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Monaco"/>
              </a:rPr>
              <a:t>need to read all parameters in </a:t>
            </a:r>
            <a:r>
              <a:rPr lang="en-US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Monaco"/>
              </a:rPr>
              <a:t>sample time </a:t>
            </a:r>
            <a:r>
              <a:rPr lang="en-US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Monaco"/>
              </a:rPr>
              <a:t>for real-time processing</a:t>
            </a:r>
          </a:p>
          <a:p>
            <a:pPr marL="891471" lvl="1" indent="-382059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Monaco"/>
              </a:rPr>
              <a:t>currently bandwidth </a:t>
            </a:r>
            <a:r>
              <a:rPr lang="en-US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Monaco"/>
              </a:rPr>
              <a:t>too low or too high for SOA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65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445924" y="621861"/>
            <a:ext cx="8968741" cy="1013749"/>
          </a:xfrm>
        </p:spPr>
        <p:txBody>
          <a:bodyPr/>
          <a:lstStyle/>
          <a:p>
            <a:r>
              <a:rPr lang="en-US" dirty="0" smtClean="0">
                <a:latin typeface="Arial" charset="0"/>
              </a:rPr>
              <a:t>System Requirements</a:t>
            </a:r>
            <a:endParaRPr lang="en-US" dirty="0">
              <a:latin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6739" y="1728790"/>
            <a:ext cx="8968741" cy="5121411"/>
          </a:xfrm>
        </p:spPr>
        <p:txBody>
          <a:bodyPr rtlCol="0">
            <a:normAutofit fontScale="92500" lnSpcReduction="20000"/>
          </a:bodyPr>
          <a:lstStyle/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System solution requiring multiple NN’s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~8GB of </a:t>
            </a: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memory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 for </a:t>
            </a:r>
            <a:r>
              <a:rPr lang="en-US" dirty="0">
                <a:solidFill>
                  <a:srgbClr val="000000"/>
                </a:solidFill>
                <a:cs typeface="Monaco"/>
              </a:rPr>
              <a:t>baseline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ANN</a:t>
            </a:r>
            <a:endParaRPr lang="en-US" dirty="0" smtClean="0">
              <a:solidFill>
                <a:srgbClr val="000000"/>
              </a:solidFill>
              <a:ea typeface="+mn-ea"/>
              <a:cs typeface="Monaco"/>
            </a:endParaRP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real-time processing :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~16mS (60 frames/sec)</a:t>
            </a:r>
            <a:endParaRPr lang="en-US" dirty="0" smtClean="0">
              <a:solidFill>
                <a:srgbClr val="000000"/>
              </a:solidFill>
              <a:ea typeface="+mn-ea"/>
              <a:cs typeface="Monaco"/>
            </a:endParaRP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~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26Tbps memory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bandwidth for baseline ANN</a:t>
            </a:r>
            <a:endParaRPr lang="en-US" dirty="0" smtClean="0">
              <a:solidFill>
                <a:srgbClr val="000000"/>
              </a:solidFill>
              <a:ea typeface="+mn-ea"/>
              <a:cs typeface="Monaco"/>
            </a:endParaRP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Current </a:t>
            </a:r>
            <a:r>
              <a:rPr lang="en-US" dirty="0" smtClean="0">
                <a:solidFill>
                  <a:srgbClr val="000000"/>
                </a:solidFill>
                <a:ea typeface="+mn-ea"/>
                <a:cs typeface="Monaco"/>
              </a:rPr>
              <a:t>3D-DRAM memory technology bandwidth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HMC – SERDES~</a:t>
            </a:r>
            <a:r>
              <a:rPr lang="en-US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2Tbps </a:t>
            </a:r>
            <a:r>
              <a:rPr lang="mr-IN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–</a:t>
            </a:r>
            <a:r>
              <a:rPr lang="en-US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 too low</a:t>
            </a:r>
            <a:endParaRPr lang="en-US" dirty="0" smtClean="0">
              <a:ln w="1905"/>
              <a:solidFill>
                <a:schemeClr val="tx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ea typeface="+mn-ea"/>
              <a:cs typeface="Monaco"/>
            </a:endParaRP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HBM – wide DDR ~</a:t>
            </a:r>
            <a:r>
              <a:rPr lang="en-US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2Tbps </a:t>
            </a:r>
            <a:r>
              <a:rPr lang="mr-IN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–</a:t>
            </a:r>
            <a:r>
              <a:rPr lang="en-US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 too low</a:t>
            </a:r>
            <a:endParaRPr lang="en-US" dirty="0" smtClean="0">
              <a:ln w="1905"/>
              <a:solidFill>
                <a:schemeClr val="tx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ea typeface="+mn-ea"/>
              <a:cs typeface="Monaco"/>
            </a:endParaRP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Tezzaron DiRAM4 – wide DDR – </a:t>
            </a:r>
            <a:r>
              <a:rPr lang="en-US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4Tbps </a:t>
            </a:r>
            <a:r>
              <a:rPr lang="mr-IN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–</a:t>
            </a:r>
            <a:r>
              <a:rPr lang="en-US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 too low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Propose Customized DiRAM4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expose more of the page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take advantage of high density TSVs</a:t>
            </a:r>
            <a:endParaRPr lang="en-US" dirty="0" smtClean="0">
              <a:ln w="1905"/>
              <a:solidFill>
                <a:schemeClr val="tx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ea typeface="+mn-ea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515052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502920" y="1701115"/>
            <a:ext cx="9052560" cy="5593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 fontScale="85000" lnSpcReduction="20000"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Proposed Customizations to standard DiRAM4 3D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-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DRAM</a:t>
            </a: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Data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Structures and Instructions to support efficient use of DRAM</a:t>
            </a:r>
          </a:p>
          <a:p>
            <a:pPr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Management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Layer for configuration and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control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DRAM controller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Instruction decoder</a:t>
            </a: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Processing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layer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targeted toward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DNNs</a:t>
            </a: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streaming functions operate directly on data</a:t>
            </a: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/>
              <a:t>multiply/accumulates </a:t>
            </a:r>
            <a:r>
              <a:rPr lang="en-US" dirty="0" err="1"/>
              <a:t>ANe</a:t>
            </a:r>
            <a:r>
              <a:rPr lang="en-US" dirty="0"/>
              <a:t> </a:t>
            </a:r>
            <a:r>
              <a:rPr lang="en-US" dirty="0" smtClean="0"/>
              <a:t>activation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/>
              <a:t>multiply for softmax</a:t>
            </a: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/>
              <a:t>additional special </a:t>
            </a:r>
            <a:r>
              <a:rPr lang="en-US" dirty="0" smtClean="0"/>
              <a:t>functions in SIMD </a:t>
            </a:r>
            <a:r>
              <a:rPr lang="en-US" dirty="0" smtClean="0"/>
              <a:t>used in the neuron activation process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/>
              <a:t>ReLu for </a:t>
            </a:r>
            <a:r>
              <a:rPr lang="en-US" dirty="0" err="1" smtClean="0"/>
              <a:t>ANe</a:t>
            </a:r>
            <a:r>
              <a:rPr lang="en-US" dirty="0" smtClean="0"/>
              <a:t> activation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/>
              <a:t>divide and exponent for softmax function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/>
              <a:t>compare for </a:t>
            </a:r>
            <a:r>
              <a:rPr lang="en-US" dirty="0" smtClean="0"/>
              <a:t>pooling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87223"/>
            <a:ext cx="9052560" cy="865813"/>
          </a:xfrm>
        </p:spPr>
        <p:txBody>
          <a:bodyPr/>
          <a:lstStyle/>
          <a:p>
            <a:r>
              <a:rPr lang="en-US" dirty="0" smtClean="0"/>
              <a:t>Architecture Blocks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107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90459"/>
            <a:ext cx="9052560" cy="1210839"/>
          </a:xfrm>
        </p:spPr>
        <p:txBody>
          <a:bodyPr/>
          <a:lstStyle/>
          <a:p>
            <a:r>
              <a:rPr lang="en-US" dirty="0" smtClean="0"/>
              <a:t>System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293410"/>
            <a:ext cx="9052560" cy="57779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r>
              <a:rPr lang="en-US" dirty="0" smtClean="0"/>
              <a:t>The 3D</a:t>
            </a:r>
            <a:r>
              <a:rPr lang="en-US" dirty="0" smtClean="0"/>
              <a:t>-DRAM is the Tezzaron DiRAM4</a:t>
            </a:r>
          </a:p>
          <a:p>
            <a:pPr lvl="1"/>
            <a:r>
              <a:rPr lang="en-US" dirty="0" smtClean="0"/>
              <a:t>64 disjoint 1Gb memory ports</a:t>
            </a:r>
          </a:p>
          <a:p>
            <a:pPr lvl="1"/>
            <a:r>
              <a:rPr lang="en-US" dirty="0" smtClean="0"/>
              <a:t>System has 64 sub-systems each operating on one memory port</a:t>
            </a:r>
          </a:p>
          <a:p>
            <a:r>
              <a:rPr lang="en-US" dirty="0" smtClean="0"/>
              <a:t>Suggested Customizations for a 3D-DRAM</a:t>
            </a:r>
          </a:p>
          <a:p>
            <a:pPr lvl="1"/>
            <a:r>
              <a:rPr lang="en-US" dirty="0" smtClean="0"/>
              <a:t>Standard DiRAM4 port is 32bits @ 1GHz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e suggest widen to 2048 bits and use high-density TSVs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ntire page in one access using burst-of-2</a:t>
            </a:r>
          </a:p>
          <a:p>
            <a:pPr lvl="1"/>
            <a:r>
              <a:rPr lang="en-US" dirty="0" smtClean="0"/>
              <a:t>Raw bandwidth ~2Tbps per 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87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90459"/>
            <a:ext cx="9052560" cy="1210839"/>
          </a:xfrm>
        </p:spPr>
        <p:txBody>
          <a:bodyPr/>
          <a:lstStyle/>
          <a:p>
            <a:r>
              <a:rPr lang="en-US" dirty="0"/>
              <a:t>System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293410"/>
            <a:ext cx="9052560" cy="5777950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r>
              <a:rPr lang="en-US" dirty="0" smtClean="0"/>
              <a:t>System has 64 sub-</a:t>
            </a:r>
            <a:r>
              <a:rPr lang="en-US" dirty="0" smtClean="0"/>
              <a:t>systems (SSC) </a:t>
            </a:r>
            <a:r>
              <a:rPr lang="en-US" dirty="0" smtClean="0"/>
              <a:t>each operating on one memory port</a:t>
            </a:r>
          </a:p>
          <a:p>
            <a:pPr lvl="1"/>
            <a:r>
              <a:rPr lang="en-US" dirty="0" smtClean="0"/>
              <a:t>ANNs split over sub-</a:t>
            </a:r>
            <a:r>
              <a:rPr lang="en-US" dirty="0" smtClean="0"/>
              <a:t>systems</a:t>
            </a:r>
          </a:p>
          <a:p>
            <a:pPr lvl="1"/>
            <a:r>
              <a:rPr lang="en-US" dirty="0" smtClean="0"/>
              <a:t>SSCs communicate over local NoC</a:t>
            </a:r>
          </a:p>
          <a:p>
            <a:r>
              <a:rPr lang="en-US" dirty="0" smtClean="0"/>
              <a:t>Sub</a:t>
            </a:r>
            <a:r>
              <a:rPr lang="en-US" dirty="0" smtClean="0"/>
              <a:t>-system </a:t>
            </a:r>
            <a:r>
              <a:rPr lang="en-US" dirty="0" smtClean="0"/>
              <a:t>(SSC) has </a:t>
            </a:r>
            <a:r>
              <a:rPr lang="en-US" dirty="0" smtClean="0"/>
              <a:t>a Manager and PE </a:t>
            </a:r>
          </a:p>
          <a:p>
            <a:pPr lvl="1"/>
            <a:r>
              <a:rPr lang="en-US" dirty="0" smtClean="0"/>
              <a:t>Wide Data</a:t>
            </a:r>
            <a:r>
              <a:rPr lang="en-US" dirty="0" smtClean="0"/>
              <a:t>-path between DRAM, Manager and PE</a:t>
            </a:r>
          </a:p>
          <a:p>
            <a:pPr lvl="2"/>
            <a:r>
              <a:rPr lang="en-US" dirty="0" smtClean="0"/>
              <a:t>data for 32 execution lanes with two arguments per lane</a:t>
            </a:r>
          </a:p>
          <a:p>
            <a:pPr lvl="2"/>
            <a:r>
              <a:rPr lang="en-US" dirty="0" smtClean="0"/>
              <a:t>able to perform a MAC operation between a weight and </a:t>
            </a:r>
            <a:r>
              <a:rPr lang="en-US" dirty="0" err="1" smtClean="0"/>
              <a:t>ANe</a:t>
            </a:r>
            <a:r>
              <a:rPr lang="en-US" dirty="0" smtClean="0"/>
              <a:t> state every cycle</a:t>
            </a:r>
          </a:p>
          <a:p>
            <a:pPr lvl="2"/>
            <a:r>
              <a:rPr lang="en-US" dirty="0" smtClean="0"/>
              <a:t>ab</a:t>
            </a:r>
            <a:r>
              <a:rPr lang="en-US" dirty="0" smtClean="0"/>
              <a:t>le to process </a:t>
            </a:r>
            <a:r>
              <a:rPr lang="en-US" dirty="0" smtClean="0"/>
              <a:t>a group of 32 </a:t>
            </a:r>
            <a:r>
              <a:rPr lang="en-US" dirty="0" err="1" smtClean="0"/>
              <a:t>ANes</a:t>
            </a:r>
            <a:r>
              <a:rPr lang="en-US" dirty="0" smtClean="0"/>
              <a:t> each instruction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esult path from PE to Manager </a:t>
            </a:r>
          </a:p>
          <a:p>
            <a:pPr lvl="2"/>
            <a:r>
              <a:rPr lang="en-US" dirty="0" smtClean="0"/>
              <a:t>carries result(s) of </a:t>
            </a:r>
            <a:r>
              <a:rPr lang="en-US" dirty="0" smtClean="0"/>
              <a:t>processed </a:t>
            </a:r>
            <a:r>
              <a:rPr lang="en-US" dirty="0" err="1" smtClean="0"/>
              <a:t>ANes</a:t>
            </a:r>
            <a:endParaRPr lang="en-US" dirty="0" smtClean="0"/>
          </a:p>
          <a:p>
            <a:pPr lvl="2"/>
            <a:r>
              <a:rPr lang="en-US" dirty="0" smtClean="0"/>
              <a:t>return data contains up to 32 words</a:t>
            </a:r>
          </a:p>
          <a:p>
            <a:pPr lvl="1"/>
            <a:r>
              <a:rPr lang="en-US" dirty="0" smtClean="0"/>
              <a:t>Instruction Decode in Manager</a:t>
            </a:r>
          </a:p>
          <a:p>
            <a:pPr lvl="2"/>
            <a:r>
              <a:rPr lang="en-US" dirty="0" smtClean="0"/>
              <a:t>contains information on how to process a group of </a:t>
            </a:r>
            <a:r>
              <a:rPr lang="en-US" dirty="0" err="1" smtClean="0"/>
              <a:t>Anes</a:t>
            </a:r>
            <a:endParaRPr lang="en-US" dirty="0" smtClean="0"/>
          </a:p>
          <a:p>
            <a:pPr lvl="2"/>
            <a:r>
              <a:rPr lang="en-US" dirty="0" smtClean="0"/>
              <a:t>where are weights, </a:t>
            </a:r>
            <a:r>
              <a:rPr lang="en-US" dirty="0" err="1" smtClean="0"/>
              <a:t>ANe</a:t>
            </a:r>
            <a:r>
              <a:rPr lang="en-US" dirty="0" smtClean="0"/>
              <a:t> states and result stored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09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480" y="2278428"/>
            <a:ext cx="5902960" cy="3477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62689"/>
            <a:ext cx="9052560" cy="1210839"/>
          </a:xfrm>
        </p:spPr>
        <p:txBody>
          <a:bodyPr/>
          <a:lstStyle/>
          <a:p>
            <a:r>
              <a:rPr lang="en-US" dirty="0" smtClean="0"/>
              <a:t>3D Physical Configuration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789680" y="5450032"/>
            <a:ext cx="1641450" cy="415349"/>
          </a:xfrm>
          <a:prstGeom prst="wedgeRoundRectCallout">
            <a:avLst>
              <a:gd name="adj1" fmla="val 65913"/>
              <a:gd name="adj2" fmla="val -196587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  <a:r>
              <a:rPr lang="en-US" sz="1200" dirty="0" smtClean="0">
                <a:solidFill>
                  <a:schemeClr val="tx1"/>
                </a:solidFill>
              </a:rPr>
              <a:t>rocessing engine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(PE</a:t>
            </a:r>
            <a:r>
              <a:rPr lang="en-US" sz="1200" dirty="0" smtClean="0">
                <a:solidFill>
                  <a:schemeClr val="tx1"/>
                </a:solidFill>
              </a:rPr>
              <a:t>) layer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894080" y="2895601"/>
            <a:ext cx="1313604" cy="345439"/>
          </a:xfrm>
          <a:prstGeom prst="wedgeRoundRectCallout">
            <a:avLst>
              <a:gd name="adj1" fmla="val 126318"/>
              <a:gd name="adj2" fmla="val 160274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Customized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3D-DRAM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985520" y="4033519"/>
            <a:ext cx="1222164" cy="436881"/>
          </a:xfrm>
          <a:prstGeom prst="wedgeRoundRectCallout">
            <a:avLst>
              <a:gd name="adj1" fmla="val 93251"/>
              <a:gd name="adj2" fmla="val 19164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Management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l</a:t>
            </a:r>
            <a:r>
              <a:rPr lang="en-US" sz="1200" dirty="0" smtClean="0">
                <a:solidFill>
                  <a:schemeClr val="tx1"/>
                </a:solidFill>
              </a:rPr>
              <a:t>ayer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89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2849"/>
            <a:ext cx="9052560" cy="1210839"/>
          </a:xfrm>
        </p:spPr>
        <p:txBody>
          <a:bodyPr/>
          <a:lstStyle/>
          <a:p>
            <a:r>
              <a:rPr lang="en-US" dirty="0" smtClean="0"/>
              <a:t>Sub-System Column (SSC)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450" y="3041440"/>
            <a:ext cx="4696315" cy="2947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257" y="2722881"/>
            <a:ext cx="2312473" cy="3804919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02920" y="1883688"/>
            <a:ext cx="9052560" cy="1157752"/>
          </a:xfrm>
        </p:spPr>
        <p:txBody>
          <a:bodyPr>
            <a:normAutofit/>
          </a:bodyPr>
          <a:lstStyle/>
          <a:p>
            <a:r>
              <a:rPr lang="en-US" dirty="0" smtClean="0"/>
              <a:t>Consists of DRAM, manager and processing engine (PE)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988820" y="6531644"/>
            <a:ext cx="1732280" cy="42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l</a:t>
            </a:r>
            <a:r>
              <a:rPr lang="en-US" sz="2000" dirty="0" smtClean="0"/>
              <a:t>ogical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5941060" y="6101569"/>
            <a:ext cx="1732280" cy="42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/>
              <a:t>physical</a:t>
            </a:r>
          </a:p>
        </p:txBody>
      </p:sp>
    </p:spTree>
    <p:extLst>
      <p:ext uri="{BB962C8B-B14F-4D97-AF65-F5344CB8AC3E}">
        <p14:creationId xmlns:p14="http://schemas.microsoft.com/office/powerpoint/2010/main" val="1314372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159" y="2049970"/>
            <a:ext cx="6238235" cy="45183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08320"/>
            <a:ext cx="9052560" cy="1210839"/>
          </a:xfrm>
        </p:spPr>
        <p:txBody>
          <a:bodyPr/>
          <a:lstStyle/>
          <a:p>
            <a:r>
              <a:rPr lang="en-US" dirty="0" smtClean="0"/>
              <a:t>Solution Block Diagram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7548880" y="1918078"/>
            <a:ext cx="1805840" cy="496398"/>
          </a:xfrm>
          <a:prstGeom prst="wedgeRoundRectCallout">
            <a:avLst>
              <a:gd name="adj1" fmla="val -102723"/>
              <a:gd name="adj2" fmla="val 252146"/>
              <a:gd name="adj3" fmla="val 16667"/>
            </a:avLst>
          </a:prstGeom>
          <a:solidFill>
            <a:srgbClr val="008000">
              <a:alpha val="49000"/>
            </a:srgb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 Total downstream B/W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64Tbps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8077200" y="3627120"/>
            <a:ext cx="1478280" cy="504891"/>
          </a:xfrm>
          <a:prstGeom prst="wedgeRoundRectCallout">
            <a:avLst>
              <a:gd name="adj1" fmla="val -85212"/>
              <a:gd name="adj2" fmla="val 260632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smtClean="0">
                <a:solidFill>
                  <a:schemeClr val="tx1"/>
                </a:solidFill>
              </a:rPr>
              <a:t>Processing engine layer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(PE)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1198880" y="3847061"/>
            <a:ext cx="1307026" cy="409980"/>
          </a:xfrm>
          <a:prstGeom prst="wedgeRoundRectCallout">
            <a:avLst>
              <a:gd name="adj1" fmla="val 85962"/>
              <a:gd name="adj2" fmla="val 52295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Customized DRAM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3820160" y="6568318"/>
            <a:ext cx="1194610" cy="391282"/>
          </a:xfrm>
          <a:prstGeom prst="wedgeRoundRectCallout">
            <a:avLst>
              <a:gd name="adj1" fmla="val 57961"/>
              <a:gd name="adj2" fmla="val -248418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Management Layer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723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48297"/>
            <a:ext cx="9052560" cy="961037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27839"/>
            <a:ext cx="8944928" cy="1012111"/>
          </a:xfrm>
        </p:spPr>
        <p:txBody>
          <a:bodyPr>
            <a:normAutofit fontScale="85000" lnSpcReduction="20000"/>
          </a:bodyPr>
          <a:lstStyle/>
          <a:p>
            <a:pPr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Recently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Artificial Neural </a:t>
            </a:r>
            <a:r>
              <a:rPr lang="en-US" dirty="0">
                <a:solidFill>
                  <a:srgbClr val="000000"/>
                </a:solidFill>
                <a:cs typeface="Monaco"/>
              </a:rPr>
              <a:t>networks (NN) have demonstrated superior performance in classification and function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approximation</a:t>
            </a:r>
            <a:endParaRPr lang="en-US" dirty="0">
              <a:solidFill>
                <a:srgbClr val="000000"/>
              </a:solidFill>
              <a:cs typeface="Monaco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02921" y="3086044"/>
            <a:ext cx="4530306" cy="1895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9412" lvl="1" indent="0" fontAlgn="auto">
              <a:spcAft>
                <a:spcPts val="669"/>
              </a:spcAft>
              <a:buNone/>
              <a:defRPr/>
            </a:pPr>
            <a:r>
              <a:rPr lang="en-US" sz="1800" dirty="0" smtClean="0">
                <a:solidFill>
                  <a:srgbClr val="000000"/>
                </a:solidFill>
                <a:cs typeface="Monaco"/>
              </a:rPr>
              <a:t>Deep Neural Networks (DNN) have been very successful in image processing applications </a:t>
            </a:r>
            <a:r>
              <a:rPr lang="en-US" sz="1800" baseline="30000" dirty="0" smtClean="0">
                <a:solidFill>
                  <a:srgbClr val="000000"/>
                </a:solidFill>
                <a:cs typeface="Monaco"/>
              </a:rPr>
              <a:t>[Kri12]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sz="1800" dirty="0" smtClean="0">
                <a:solidFill>
                  <a:srgbClr val="000000"/>
                </a:solidFill>
                <a:cs typeface="Monaco"/>
              </a:rPr>
              <a:t>it is anticipated that DNNs will be employed more and more in self-driving cars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884725" y="5645378"/>
            <a:ext cx="4651943" cy="160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9412" lvl="1" indent="0" fontAlgn="auto">
              <a:spcAft>
                <a:spcPts val="669"/>
              </a:spcAft>
              <a:buNone/>
              <a:defRPr/>
            </a:pPr>
            <a:r>
              <a:rPr lang="en-US" sz="1800" dirty="0" smtClean="0">
                <a:solidFill>
                  <a:srgbClr val="000000"/>
                </a:solidFill>
                <a:cs typeface="Monaco"/>
              </a:rPr>
              <a:t>Reinforcement learning is gaining popularity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sz="1800" dirty="0" err="1" smtClean="0">
                <a:solidFill>
                  <a:srgbClr val="000000"/>
                </a:solidFill>
                <a:cs typeface="Monaco"/>
              </a:rPr>
              <a:t>alphaGo</a:t>
            </a:r>
            <a:r>
              <a:rPr lang="en-US" sz="1800" dirty="0" smtClean="0">
                <a:solidFill>
                  <a:srgbClr val="000000"/>
                </a:solidFill>
                <a:cs typeface="Monaco"/>
              </a:rPr>
              <a:t> employed reinforcement learning with deep neural networks </a:t>
            </a:r>
            <a:r>
              <a:rPr lang="en-US" sz="1800" baseline="30000" dirty="0" smtClean="0">
                <a:solidFill>
                  <a:srgbClr val="000000"/>
                </a:solidFill>
                <a:cs typeface="Monaco"/>
              </a:rPr>
              <a:t>[Mad14]</a:t>
            </a:r>
          </a:p>
        </p:txBody>
      </p:sp>
      <p:pic>
        <p:nvPicPr>
          <p:cNvPr id="8" name="Picture 7" descr="Screen Shot 2016-10-24 at 4.13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226" y="2682966"/>
            <a:ext cx="2939652" cy="1350651"/>
          </a:xfrm>
          <a:prstGeom prst="rect">
            <a:avLst/>
          </a:prstGeom>
        </p:spPr>
      </p:pic>
      <p:pic>
        <p:nvPicPr>
          <p:cNvPr id="9" name="Picture 8" descr="Screen Shot 2016-10-24 at 4.10.1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558" y="4201850"/>
            <a:ext cx="1921160" cy="1031034"/>
          </a:xfrm>
          <a:prstGeom prst="rect">
            <a:avLst/>
          </a:prstGeom>
        </p:spPr>
      </p:pic>
      <p:pic>
        <p:nvPicPr>
          <p:cNvPr id="10" name="Picture 9" descr="Screen Shot 2016-10-24 at 3.37.3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558" y="5628401"/>
            <a:ext cx="2911032" cy="162016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13586" y="3963261"/>
            <a:ext cx="115929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http://</a:t>
            </a:r>
            <a:r>
              <a:rPr lang="en-US" sz="600" dirty="0" err="1" smtClean="0"/>
              <a:t>www.hackerboards.com</a:t>
            </a:r>
            <a:endParaRPr lang="en-US" sz="600" dirty="0"/>
          </a:p>
        </p:txBody>
      </p:sp>
      <p:sp>
        <p:nvSpPr>
          <p:cNvPr id="12" name="TextBox 11"/>
          <p:cNvSpPr txBox="1"/>
          <p:nvPr/>
        </p:nvSpPr>
        <p:spPr>
          <a:xfrm>
            <a:off x="6785060" y="5159058"/>
            <a:ext cx="86495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http:/</a:t>
            </a:r>
            <a:r>
              <a:rPr lang="en-US" sz="600" dirty="0" smtClean="0"/>
              <a:t>/</a:t>
            </a:r>
            <a:r>
              <a:rPr lang="en-US" sz="600" dirty="0" err="1" smtClean="0"/>
              <a:t>www.BGR.com</a:t>
            </a:r>
            <a:endParaRPr lang="en-US" sz="600" dirty="0"/>
          </a:p>
        </p:txBody>
      </p:sp>
      <p:sp>
        <p:nvSpPr>
          <p:cNvPr id="13" name="TextBox 12"/>
          <p:cNvSpPr txBox="1"/>
          <p:nvPr/>
        </p:nvSpPr>
        <p:spPr>
          <a:xfrm>
            <a:off x="7516539" y="7180775"/>
            <a:ext cx="103105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http://</a:t>
            </a:r>
            <a:r>
              <a:rPr lang="en-US" sz="600" dirty="0" err="1" smtClean="0"/>
              <a:t>www.engadget.com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15095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741"/>
    </mc:Choice>
    <mc:Fallback xmlns="">
      <p:transition xmlns:p14="http://schemas.microsoft.com/office/powerpoint/2010/main" spd="slow" advTm="5574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etailedFlowDiagra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276" y="1919159"/>
            <a:ext cx="4990950" cy="45893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75686"/>
            <a:ext cx="9052560" cy="879113"/>
          </a:xfrm>
        </p:spPr>
        <p:txBody>
          <a:bodyPr/>
          <a:lstStyle/>
          <a:p>
            <a:r>
              <a:rPr lang="en-US" dirty="0" smtClean="0"/>
              <a:t>System Connectivity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7433844" y="5246041"/>
            <a:ext cx="1478280" cy="504891"/>
          </a:xfrm>
          <a:prstGeom prst="wedgeRoundRectCallout">
            <a:avLst>
              <a:gd name="adj1" fmla="val -157067"/>
              <a:gd name="adj2" fmla="val 71587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Processing engine layer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(PE)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7520226" y="1807262"/>
            <a:ext cx="1307026" cy="409980"/>
          </a:xfrm>
          <a:prstGeom prst="wedgeRoundRectCallout">
            <a:avLst>
              <a:gd name="adj1" fmla="val -102491"/>
              <a:gd name="adj2" fmla="val 48540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Customized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DRAM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1131053" y="3227668"/>
            <a:ext cx="1194610" cy="391282"/>
          </a:xfrm>
          <a:prstGeom prst="wedgeRoundRectCallout">
            <a:avLst>
              <a:gd name="adj1" fmla="val 117884"/>
              <a:gd name="adj2" fmla="val -71369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Management Layer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640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7080" y="623891"/>
            <a:ext cx="5998564" cy="859469"/>
          </a:xfrm>
        </p:spPr>
        <p:txBody>
          <a:bodyPr/>
          <a:lstStyle/>
          <a:p>
            <a:r>
              <a:rPr lang="en-US" dirty="0" smtClean="0"/>
              <a:t>DRAM and Stack Buses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080" y="1503680"/>
            <a:ext cx="8153400" cy="387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061" y="5679440"/>
            <a:ext cx="3929380" cy="133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409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1808"/>
            <a:ext cx="9052560" cy="1210839"/>
          </a:xfrm>
        </p:spPr>
        <p:txBody>
          <a:bodyPr/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617135"/>
            <a:ext cx="9052560" cy="5261185"/>
          </a:xfrm>
        </p:spPr>
        <p:txBody>
          <a:bodyPr/>
          <a:lstStyle/>
          <a:p>
            <a:r>
              <a:rPr lang="en-US" dirty="0" smtClean="0"/>
              <a:t>Need to absorb DRAM latency</a:t>
            </a:r>
          </a:p>
          <a:p>
            <a:pPr lvl="1"/>
            <a:r>
              <a:rPr lang="en-US" dirty="0" smtClean="0"/>
              <a:t>separate memory requests from read/write data</a:t>
            </a:r>
          </a:p>
          <a:p>
            <a:r>
              <a:rPr lang="en-US" dirty="0"/>
              <a:t>I</a:t>
            </a:r>
            <a:r>
              <a:rPr lang="en-US" dirty="0" smtClean="0"/>
              <a:t>nstruction spawns multiple commands to dependent tasks</a:t>
            </a:r>
          </a:p>
          <a:p>
            <a:pPr lvl="1"/>
            <a:r>
              <a:rPr lang="en-US" dirty="0" smtClean="0"/>
              <a:t>concurrently pre-fetch data, prepare PE, prepare Return </a:t>
            </a:r>
            <a:r>
              <a:rPr lang="en-US" dirty="0"/>
              <a:t>D</a:t>
            </a:r>
            <a:r>
              <a:rPr lang="en-US" dirty="0" smtClean="0"/>
              <a:t>ata Processor</a:t>
            </a:r>
          </a:p>
          <a:p>
            <a:pPr lvl="1"/>
            <a:r>
              <a:rPr lang="en-US" dirty="0" smtClean="0"/>
              <a:t>all operations have an associated tag</a:t>
            </a:r>
          </a:p>
          <a:p>
            <a:r>
              <a:rPr lang="en-US" dirty="0" smtClean="0"/>
              <a:t>Need to describe parameter and state storage</a:t>
            </a:r>
          </a:p>
          <a:p>
            <a:pPr lvl="1"/>
            <a:r>
              <a:rPr lang="en-US" dirty="0" smtClean="0"/>
              <a:t>assume input stored in row-major fashion</a:t>
            </a:r>
          </a:p>
          <a:p>
            <a:r>
              <a:rPr lang="en-US" dirty="0" smtClean="0"/>
              <a:t>Network-on-Chip</a:t>
            </a:r>
          </a:p>
          <a:p>
            <a:pPr lvl="1"/>
            <a:r>
              <a:rPr lang="en-US" dirty="0" smtClean="0"/>
              <a:t>needed for </a:t>
            </a:r>
            <a:r>
              <a:rPr lang="en-US" dirty="0" err="1" smtClean="0"/>
              <a:t>ANe</a:t>
            </a:r>
            <a:r>
              <a:rPr lang="en-US" dirty="0" smtClean="0"/>
              <a:t> state replication to all dependent SSCs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48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02920" y="1627295"/>
            <a:ext cx="9052560" cy="1755985"/>
          </a:xfrm>
        </p:spPr>
        <p:txBody>
          <a:bodyPr/>
          <a:lstStyle/>
          <a:p>
            <a:r>
              <a:rPr lang="en-US" dirty="0" smtClean="0"/>
              <a:t>Instructions consist of descriptors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Descriptors used to control modules which take part in the instruction</a:t>
            </a:r>
          </a:p>
          <a:p>
            <a:r>
              <a:rPr lang="en-US" dirty="0" smtClean="0"/>
              <a:t>Descriptors contain tuples which contain the details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1808"/>
            <a:ext cx="9052560" cy="1210839"/>
          </a:xfrm>
        </p:spPr>
        <p:txBody>
          <a:bodyPr/>
          <a:lstStyle/>
          <a:p>
            <a:r>
              <a:rPr lang="en-US" dirty="0" smtClean="0"/>
              <a:t>Instructions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5" name="Picture 4" descr="instruction4Tup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40" y="2475230"/>
            <a:ext cx="7518400" cy="520700"/>
          </a:xfrm>
          <a:prstGeom prst="rect">
            <a:avLst/>
          </a:prstGeom>
        </p:spPr>
      </p:pic>
      <p:pic>
        <p:nvPicPr>
          <p:cNvPr id="8" name="Picture 7" descr="descriptorTupl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4888804"/>
            <a:ext cx="6616700" cy="218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0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70221"/>
            <a:ext cx="9052560" cy="907606"/>
          </a:xfrm>
        </p:spPr>
        <p:txBody>
          <a:bodyPr/>
          <a:lstStyle/>
          <a:p>
            <a:r>
              <a:rPr lang="en-US" dirty="0" smtClean="0"/>
              <a:t>Instruction Decode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405220"/>
            <a:ext cx="9052560" cy="545312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Two types of instruction</a:t>
            </a:r>
          </a:p>
          <a:p>
            <a:pPr lvl="1"/>
            <a:r>
              <a:rPr lang="en-US" dirty="0" smtClean="0"/>
              <a:t>Configuration </a:t>
            </a:r>
          </a:p>
          <a:p>
            <a:pPr lvl="1"/>
            <a:r>
              <a:rPr lang="en-US" dirty="0" smtClean="0"/>
              <a:t>Compute</a:t>
            </a:r>
          </a:p>
          <a:p>
            <a:r>
              <a:rPr lang="en-US" dirty="0" smtClean="0"/>
              <a:t>Manager sends descriptors to dependent block(s)</a:t>
            </a:r>
          </a:p>
          <a:p>
            <a:pPr lvl="1"/>
            <a:r>
              <a:rPr lang="en-US" dirty="0" smtClean="0"/>
              <a:t>may not parse descriptor if not relevant to manager</a:t>
            </a:r>
          </a:p>
          <a:p>
            <a:pPr lvl="1"/>
            <a:r>
              <a:rPr lang="en-US" dirty="0" smtClean="0"/>
              <a:t>manager knows descriptor dependencies and sends to modules participating in instruction</a:t>
            </a:r>
          </a:p>
          <a:p>
            <a:r>
              <a:rPr lang="en-US" dirty="0" smtClean="0"/>
              <a:t>Configuration Instruction</a:t>
            </a:r>
          </a:p>
          <a:p>
            <a:pPr lvl="1"/>
            <a:r>
              <a:rPr lang="en-US" dirty="0" smtClean="0"/>
              <a:t>send descriptor to manager control block</a:t>
            </a:r>
          </a:p>
          <a:p>
            <a:pPr lvl="1"/>
            <a:r>
              <a:rPr lang="en-US" dirty="0" smtClean="0"/>
              <a:t>used for synchronization and data transfers</a:t>
            </a:r>
          </a:p>
          <a:p>
            <a:r>
              <a:rPr lang="en-US" dirty="0" smtClean="0"/>
              <a:t>Compute Operation</a:t>
            </a:r>
          </a:p>
          <a:p>
            <a:pPr lvl="1"/>
            <a:r>
              <a:rPr lang="en-US" dirty="0" smtClean="0"/>
              <a:t>send descriptor(s) to blocks participating in </a:t>
            </a:r>
            <a:r>
              <a:rPr lang="en-US" dirty="0" err="1" smtClean="0"/>
              <a:t>ANe</a:t>
            </a:r>
            <a:r>
              <a:rPr lang="en-US" dirty="0" smtClean="0"/>
              <a:t> state computation</a:t>
            </a:r>
          </a:p>
          <a:p>
            <a:pPr lvl="1"/>
            <a:r>
              <a:rPr lang="en-US" dirty="0" smtClean="0"/>
              <a:t>OP</a:t>
            </a:r>
          </a:p>
          <a:p>
            <a:pPr lvl="2"/>
            <a:r>
              <a:rPr lang="en-US" dirty="0" smtClean="0"/>
              <a:t>send descriptor to PE</a:t>
            </a:r>
          </a:p>
          <a:p>
            <a:pPr lvl="1"/>
            <a:r>
              <a:rPr lang="en-US" dirty="0" smtClean="0"/>
              <a:t>Memory Read</a:t>
            </a:r>
          </a:p>
          <a:p>
            <a:pPr lvl="2"/>
            <a:r>
              <a:rPr lang="en-US" dirty="0" smtClean="0"/>
              <a:t>identify target execution lane and send </a:t>
            </a:r>
            <a:r>
              <a:rPr lang="en-US" dirty="0"/>
              <a:t>descriptor </a:t>
            </a:r>
            <a:r>
              <a:rPr lang="en-US" dirty="0" smtClean="0"/>
              <a:t>to one of two memory read controller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emory Write</a:t>
            </a:r>
          </a:p>
          <a:p>
            <a:pPr lvl="2"/>
            <a:r>
              <a:rPr lang="en-US" dirty="0" smtClean="0"/>
              <a:t>send </a:t>
            </a:r>
            <a:r>
              <a:rPr lang="en-US" dirty="0"/>
              <a:t>descriptor </a:t>
            </a:r>
            <a:r>
              <a:rPr lang="en-US" dirty="0" smtClean="0"/>
              <a:t>to return data processor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576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96839"/>
            <a:ext cx="9052560" cy="1210839"/>
          </a:xfrm>
        </p:spPr>
        <p:txBody>
          <a:bodyPr/>
          <a:lstStyle/>
          <a:p>
            <a:r>
              <a:rPr lang="en-US" dirty="0" smtClean="0"/>
              <a:t>Compute Instruction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5" name="Picture 4" descr="instructionAndDescriptor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1" y="2286114"/>
            <a:ext cx="8673523" cy="359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9011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42892"/>
            <a:ext cx="9052560" cy="1210839"/>
          </a:xfrm>
        </p:spPr>
        <p:txBody>
          <a:bodyPr/>
          <a:lstStyle/>
          <a:p>
            <a:r>
              <a:rPr lang="en-US" dirty="0" smtClean="0"/>
              <a:t>Configuration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6" name="Picture 5" descr="dataTransferInstruc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793" y="2285290"/>
            <a:ext cx="6554750" cy="4111208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02920" y="1627295"/>
            <a:ext cx="9052560" cy="1755985"/>
          </a:xfrm>
        </p:spPr>
        <p:txBody>
          <a:bodyPr/>
          <a:lstStyle/>
          <a:p>
            <a:r>
              <a:rPr lang="en-US" dirty="0" smtClean="0"/>
              <a:t>Supports both synchronization and data transfer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9365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02920" y="1627295"/>
            <a:ext cx="9052560" cy="1755985"/>
          </a:xfrm>
        </p:spPr>
        <p:txBody>
          <a:bodyPr/>
          <a:lstStyle/>
          <a:p>
            <a:r>
              <a:rPr lang="en-US" dirty="0" smtClean="0"/>
              <a:t>Inputs and </a:t>
            </a:r>
            <a:r>
              <a:rPr lang="en-US" dirty="0" err="1" smtClean="0"/>
              <a:t>ANe</a:t>
            </a:r>
            <a:r>
              <a:rPr lang="en-US" dirty="0" smtClean="0"/>
              <a:t> states stored in row-major</a:t>
            </a:r>
          </a:p>
          <a:p>
            <a:pPr lvl="1"/>
            <a:r>
              <a:rPr lang="en-US" dirty="0" smtClean="0"/>
              <a:t>two address increment mechanisms</a:t>
            </a:r>
          </a:p>
          <a:p>
            <a:r>
              <a:rPr lang="en-US" dirty="0" smtClean="0"/>
              <a:t>Weights for a group of </a:t>
            </a:r>
            <a:r>
              <a:rPr lang="en-US" dirty="0" err="1" smtClean="0"/>
              <a:t>ANes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re interleaved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4688"/>
            <a:ext cx="9052560" cy="1210839"/>
          </a:xfrm>
        </p:spPr>
        <p:txBody>
          <a:bodyPr/>
          <a:lstStyle/>
          <a:p>
            <a:r>
              <a:rPr lang="en-US" dirty="0" smtClean="0"/>
              <a:t>Data Storage and access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5" name="Picture 4" descr="localArrayToLinearConnection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3281680"/>
            <a:ext cx="2692400" cy="2810144"/>
          </a:xfrm>
          <a:prstGeom prst="rect">
            <a:avLst/>
          </a:prstGeom>
        </p:spPr>
      </p:pic>
      <p:pic>
        <p:nvPicPr>
          <p:cNvPr id="3" name="Picture 2" descr="roiStor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560" y="3281680"/>
            <a:ext cx="4754880" cy="357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025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12129"/>
            <a:ext cx="9052560" cy="942670"/>
          </a:xfrm>
        </p:spPr>
        <p:txBody>
          <a:bodyPr/>
          <a:lstStyle/>
          <a:p>
            <a:r>
              <a:rPr lang="en-US" dirty="0" smtClean="0"/>
              <a:t>Storage descriptors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454799"/>
            <a:ext cx="9052560" cy="177207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Used to describe how data is read/written</a:t>
            </a:r>
            <a:endParaRPr lang="en-US" dirty="0" smtClean="0"/>
          </a:p>
          <a:p>
            <a:r>
              <a:rPr lang="en-US" dirty="0" smtClean="0"/>
              <a:t>Used for both parameter </a:t>
            </a:r>
            <a:r>
              <a:rPr lang="en-US" dirty="0" smtClean="0"/>
              <a:t>and </a:t>
            </a:r>
            <a:r>
              <a:rPr lang="en-US" dirty="0" err="1" smtClean="0"/>
              <a:t>ANe</a:t>
            </a:r>
            <a:r>
              <a:rPr lang="en-US" dirty="0" smtClean="0"/>
              <a:t> state </a:t>
            </a:r>
            <a:r>
              <a:rPr lang="en-US" dirty="0" smtClean="0"/>
              <a:t>storage</a:t>
            </a:r>
          </a:p>
          <a:p>
            <a:pPr lvl="1"/>
            <a:r>
              <a:rPr lang="en-US" dirty="0" smtClean="0"/>
              <a:t>instruction </a:t>
            </a:r>
            <a:r>
              <a:rPr lang="en-US" dirty="0" smtClean="0"/>
              <a:t>contains pointer </a:t>
            </a:r>
            <a:r>
              <a:rPr lang="en-US" dirty="0" smtClean="0"/>
              <a:t>to storage descriptor</a:t>
            </a:r>
          </a:p>
          <a:p>
            <a:pPr lvl="1"/>
            <a:r>
              <a:rPr lang="en-US" dirty="0" smtClean="0"/>
              <a:t>each SSC has a set of storage descriptors </a:t>
            </a:r>
          </a:p>
          <a:p>
            <a:pPr lvl="1"/>
            <a:r>
              <a:rPr lang="en-US" dirty="0" smtClean="0"/>
              <a:t>instruction/NoC carry pointer, not address, length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5" name="Picture 4" descr="storageDes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364" y="3226872"/>
            <a:ext cx="4931156" cy="355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1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16309"/>
            <a:ext cx="9052560" cy="953886"/>
          </a:xfrm>
        </p:spPr>
        <p:txBody>
          <a:bodyPr/>
          <a:lstStyle/>
          <a:p>
            <a:r>
              <a:rPr lang="en-US" dirty="0" smtClean="0"/>
              <a:t>NoC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1365510"/>
            <a:ext cx="6104723" cy="3517371"/>
          </a:xfrm>
        </p:spPr>
        <p:txBody>
          <a:bodyPr/>
          <a:lstStyle/>
          <a:p>
            <a:r>
              <a:rPr lang="en-US" dirty="0" smtClean="0"/>
              <a:t>Four ports</a:t>
            </a:r>
          </a:p>
          <a:p>
            <a:pPr lvl="1"/>
            <a:r>
              <a:rPr lang="en-US" dirty="0" smtClean="0"/>
              <a:t>connections to adjacent SSC</a:t>
            </a:r>
          </a:p>
          <a:p>
            <a:pPr lvl="1"/>
            <a:r>
              <a:rPr lang="en-US" dirty="0" smtClean="0"/>
              <a:t>fixed routing table</a:t>
            </a:r>
          </a:p>
          <a:p>
            <a:pPr lvl="1"/>
            <a:r>
              <a:rPr lang="en-US" dirty="0" smtClean="0"/>
              <a:t>can be reconfigured based on performance</a:t>
            </a:r>
          </a:p>
          <a:p>
            <a:pPr lvl="1"/>
            <a:r>
              <a:rPr lang="en-US" dirty="0" smtClean="0"/>
              <a:t>good area for additional 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5" name="Picture 4" descr="Screen Shot 2018-02-21 at 11.12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685" y="4303607"/>
            <a:ext cx="7894320" cy="2540960"/>
          </a:xfrm>
          <a:prstGeom prst="rect">
            <a:avLst/>
          </a:prstGeom>
        </p:spPr>
      </p:pic>
      <p:pic>
        <p:nvPicPr>
          <p:cNvPr id="6" name="Picture 5" descr="Mes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719" y="1547167"/>
            <a:ext cx="2432336" cy="243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76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12615"/>
            <a:ext cx="9052560" cy="901226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2" y="1720159"/>
            <a:ext cx="9052561" cy="5195221"/>
          </a:xfrm>
        </p:spPr>
        <p:txBody>
          <a:bodyPr>
            <a:normAutofit lnSpcReduction="10000"/>
          </a:bodyPr>
          <a:lstStyle/>
          <a:p>
            <a:pPr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What about applications that will and do require </a:t>
            </a:r>
            <a:r>
              <a:rPr lang="en-US" dirty="0">
                <a:solidFill>
                  <a:srgbClr val="000000"/>
                </a:solidFill>
                <a:cs typeface="Monaco"/>
              </a:rPr>
              <a:t>multiple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NN processors running at or near real-time?</a:t>
            </a:r>
            <a:endParaRPr lang="en-US" dirty="0">
              <a:solidFill>
                <a:srgbClr val="000000"/>
              </a:solidFill>
              <a:cs typeface="Monaco"/>
            </a:endParaRP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drone </a:t>
            </a:r>
            <a:r>
              <a:rPr lang="en-US" dirty="0">
                <a:solidFill>
                  <a:srgbClr val="000000"/>
                </a:solidFill>
                <a:cs typeface="Monaco"/>
              </a:rPr>
              <a:t>scanning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in many directions </a:t>
            </a:r>
            <a:r>
              <a:rPr lang="en-US" dirty="0">
                <a:solidFill>
                  <a:srgbClr val="000000"/>
                </a:solidFill>
                <a:cs typeface="Monaco"/>
              </a:rPr>
              <a:t>during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navigation 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looking down different than looking forward??</a:t>
            </a:r>
            <a:endParaRPr lang="en-US" dirty="0">
              <a:solidFill>
                <a:srgbClr val="000000"/>
              </a:solidFill>
              <a:cs typeface="Monaco"/>
            </a:endParaRP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aircraft performing system diagnostics during flight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observing thermal profiles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observing vibrations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a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irport security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face recognition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body thermal profiles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motion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34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573"/>
    </mc:Choice>
    <mc:Fallback xmlns="">
      <p:transition xmlns:p14="http://schemas.microsoft.com/office/powerpoint/2010/main" spd="slow" advTm="4757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55733"/>
            <a:ext cx="9052560" cy="1210839"/>
          </a:xfrm>
        </p:spPr>
        <p:txBody>
          <a:bodyPr/>
          <a:lstStyle/>
          <a:p>
            <a:r>
              <a:rPr lang="en-US" dirty="0" smtClean="0"/>
              <a:t>Manager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565129"/>
            <a:ext cx="9052560" cy="182831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Decodes instructions</a:t>
            </a:r>
          </a:p>
          <a:p>
            <a:pPr lvl="1"/>
            <a:r>
              <a:rPr lang="en-US" dirty="0" smtClean="0"/>
              <a:t>sub-descriptors are sent to dependent blocks</a:t>
            </a:r>
          </a:p>
          <a:p>
            <a:r>
              <a:rPr lang="en-US" dirty="0" smtClean="0"/>
              <a:t>Reads and writes to main memory</a:t>
            </a:r>
          </a:p>
          <a:p>
            <a:r>
              <a:rPr lang="en-US" dirty="0" smtClean="0"/>
              <a:t>Communicates to host and other SSCs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4" name="Picture 3" descr="Manag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3352800"/>
            <a:ext cx="5461000" cy="391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39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55733"/>
            <a:ext cx="9052560" cy="1210839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rocessing (PE)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565129"/>
            <a:ext cx="9052560" cy="182831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Streaming operations operate </a:t>
            </a:r>
            <a:r>
              <a:rPr lang="en-US" dirty="0"/>
              <a:t>on data </a:t>
            </a:r>
            <a:r>
              <a:rPr lang="en-US" dirty="0" smtClean="0"/>
              <a:t>directly from the Stack bus</a:t>
            </a:r>
          </a:p>
          <a:p>
            <a:pPr lvl="1"/>
            <a:r>
              <a:rPr lang="en-US" dirty="0" smtClean="0"/>
              <a:t>MAC, Multiply</a:t>
            </a:r>
          </a:p>
          <a:p>
            <a:r>
              <a:rPr lang="en-US" dirty="0" smtClean="0"/>
              <a:t>SIMD Wrapper performs post </a:t>
            </a:r>
            <a:r>
              <a:rPr lang="en-US" dirty="0" err="1" smtClean="0"/>
              <a:t>stOp</a:t>
            </a:r>
            <a:r>
              <a:rPr lang="en-US" dirty="0" smtClean="0"/>
              <a:t> tasks</a:t>
            </a:r>
          </a:p>
          <a:p>
            <a:pPr lvl="1"/>
            <a:r>
              <a:rPr lang="en-US" dirty="0" smtClean="0"/>
              <a:t>add/divide/exponent, sends result back to manager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8" name="Picture 7" descr="P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470" y="3535680"/>
            <a:ext cx="4896969" cy="33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95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20434"/>
            <a:ext cx="9052560" cy="863658"/>
          </a:xfrm>
        </p:spPr>
        <p:txBody>
          <a:bodyPr/>
          <a:lstStyle/>
          <a:p>
            <a:r>
              <a:rPr lang="en-US" dirty="0" smtClean="0"/>
              <a:t>Detailed Block Diagram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3" name="Picture 2" descr="DetailedBlockDiagram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8" y="2254718"/>
            <a:ext cx="9099550" cy="30162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260" y="2415942"/>
            <a:ext cx="2533650" cy="1085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5510" y="3065780"/>
            <a:ext cx="4908550" cy="596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6060" y="3765550"/>
            <a:ext cx="6858000" cy="1104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1220" y="3749040"/>
            <a:ext cx="3517900" cy="374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96640" y="3289300"/>
            <a:ext cx="552450" cy="476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48610" y="4460708"/>
            <a:ext cx="1181100" cy="342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56485" y="3964940"/>
            <a:ext cx="984250" cy="158750"/>
          </a:xfrm>
          <a:prstGeom prst="rect">
            <a:avLst/>
          </a:prstGeom>
        </p:spPr>
      </p:pic>
      <p:pic>
        <p:nvPicPr>
          <p:cNvPr id="13" name="Picture 12" descr="Screen Shot 2018-02-21 at 1.55.18 PM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386" y="5270968"/>
            <a:ext cx="1572929" cy="1862870"/>
          </a:xfrm>
          <a:prstGeom prst="rect">
            <a:avLst/>
          </a:prstGeom>
        </p:spPr>
      </p:pic>
      <p:pic>
        <p:nvPicPr>
          <p:cNvPr id="14" name="Picture 13" descr="Screen Shot 2018-02-21 at 1.52.30 PM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520" y="5499782"/>
            <a:ext cx="1528795" cy="1634056"/>
          </a:xfrm>
          <a:prstGeom prst="rect">
            <a:avLst/>
          </a:prstGeom>
        </p:spPr>
      </p:pic>
      <p:sp>
        <p:nvSpPr>
          <p:cNvPr id="21" name="Multiply 20"/>
          <p:cNvSpPr/>
          <p:nvPr/>
        </p:nvSpPr>
        <p:spPr>
          <a:xfrm>
            <a:off x="6836766" y="5270968"/>
            <a:ext cx="2283945" cy="1959385"/>
          </a:xfrm>
          <a:prstGeom prst="mathMultiply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-Shape 24"/>
          <p:cNvSpPr/>
          <p:nvPr/>
        </p:nvSpPr>
        <p:spPr>
          <a:xfrm rot="1806998" flipH="1">
            <a:off x="7641775" y="5533574"/>
            <a:ext cx="704051" cy="1292300"/>
          </a:xfrm>
          <a:prstGeom prst="corner">
            <a:avLst>
              <a:gd name="adj1" fmla="val 50000"/>
              <a:gd name="adj2" fmla="val 47732"/>
            </a:avLst>
          </a:prstGeom>
          <a:solidFill>
            <a:srgbClr val="21FF0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27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Quack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pplause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20434"/>
            <a:ext cx="9052560" cy="863658"/>
          </a:xfrm>
        </p:spPr>
        <p:txBody>
          <a:bodyPr/>
          <a:lstStyle/>
          <a:p>
            <a:r>
              <a:rPr lang="en-US" dirty="0" smtClean="0"/>
              <a:t>Detailed Block Diagram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3" name="Picture 2" descr="DetailedBlockDiagra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8" y="2254718"/>
            <a:ext cx="9099550" cy="30162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60" y="2415942"/>
            <a:ext cx="2533650" cy="1085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510" y="3065780"/>
            <a:ext cx="4908550" cy="596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6060" y="3765550"/>
            <a:ext cx="6858000" cy="1104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1220" y="3749040"/>
            <a:ext cx="3517900" cy="374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6640" y="3289300"/>
            <a:ext cx="552450" cy="476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8610" y="4460708"/>
            <a:ext cx="1181100" cy="342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56485" y="3964940"/>
            <a:ext cx="984250" cy="15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51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120" y="549591"/>
            <a:ext cx="7378831" cy="994729"/>
          </a:xfrm>
        </p:spPr>
        <p:txBody>
          <a:bodyPr/>
          <a:lstStyle/>
          <a:p>
            <a:r>
              <a:rPr lang="en-US" dirty="0" smtClean="0"/>
              <a:t>AREA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02920" y="1572141"/>
            <a:ext cx="9052560" cy="1709539"/>
          </a:xfrm>
        </p:spPr>
        <p:txBody>
          <a:bodyPr>
            <a:normAutofit/>
          </a:bodyPr>
          <a:lstStyle/>
          <a:p>
            <a:r>
              <a:rPr lang="en-US" dirty="0" smtClean="0"/>
              <a:t>Area based on DiRAM4</a:t>
            </a:r>
          </a:p>
          <a:p>
            <a:pPr lvl="1"/>
            <a:r>
              <a:rPr lang="en-US" dirty="0" smtClean="0"/>
              <a:t>SSC needs to fit into footprint of DiRAM4 sub-memory</a:t>
            </a:r>
          </a:p>
          <a:p>
            <a:pPr lvl="1"/>
            <a:r>
              <a:rPr lang="en-US" dirty="0" smtClean="0"/>
              <a:t>available area is 2.43 </a:t>
            </a:r>
            <a:r>
              <a:rPr lang="en-US" dirty="0" err="1" smtClean="0"/>
              <a:t>sq</a:t>
            </a:r>
            <a:r>
              <a:rPr lang="en-US" dirty="0" smtClean="0"/>
              <a:t>-mm</a:t>
            </a:r>
          </a:p>
        </p:txBody>
      </p:sp>
      <p:pic>
        <p:nvPicPr>
          <p:cNvPr id="3" name="Picture 2" descr="DiRAM4Layou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418" y="3061613"/>
            <a:ext cx="3319889" cy="382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53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44208"/>
            <a:ext cx="9052560" cy="1210839"/>
          </a:xfrm>
        </p:spPr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77062"/>
            <a:ext cx="9052560" cy="4387425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ested against multiple </a:t>
            </a:r>
            <a:r>
              <a:rPr lang="en-US" dirty="0" err="1" smtClean="0"/>
              <a:t>fanins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Expected baseline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3952427"/>
              </p:ext>
            </p:extLst>
          </p:nvPr>
        </p:nvGraphicFramePr>
        <p:xfrm>
          <a:off x="1775460" y="2665730"/>
          <a:ext cx="2044700" cy="229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" name="Worksheet" r:id="rId3" imgW="2044700" imgH="2298700" progId="Excel.Sheet.12">
                  <p:embed/>
                </p:oleObj>
              </mc:Choice>
              <mc:Fallback>
                <p:oleObj name="Worksheet" r:id="rId3" imgW="2044700" imgH="2298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75460" y="2665730"/>
                        <a:ext cx="2044700" cy="229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1034378"/>
              </p:ext>
            </p:extLst>
          </p:nvPr>
        </p:nvGraphicFramePr>
        <p:xfrm>
          <a:off x="4216400" y="4333665"/>
          <a:ext cx="5181600" cy="287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" name="Worksheet" r:id="rId5" imgW="5181600" imgH="2870200" progId="Excel.Sheet.12">
                  <p:embed/>
                </p:oleObj>
              </mc:Choice>
              <mc:Fallback>
                <p:oleObj name="Worksheet" r:id="rId5" imgW="5181600" imgH="2870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16400" y="4333665"/>
                        <a:ext cx="5181600" cy="287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8542834" y="6888435"/>
            <a:ext cx="778074" cy="418807"/>
          </a:xfrm>
          <a:prstGeom prst="roundRect">
            <a:avLst/>
          </a:prstGeom>
          <a:solidFill>
            <a:schemeClr val="accent6">
              <a:alpha val="2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276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502920" y="1917581"/>
            <a:ext cx="9052560" cy="3670419"/>
          </a:xfrm>
        </p:spPr>
        <p:txBody>
          <a:bodyPr>
            <a:normAutofit/>
          </a:bodyPr>
          <a:lstStyle/>
          <a:p>
            <a:r>
              <a:rPr lang="en-US" dirty="0" smtClean="0"/>
              <a:t>Scaling based on synthesizing representative block at 28nm and 65nm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Area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Power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4440" y="543889"/>
            <a:ext cx="7378831" cy="1210839"/>
          </a:xfrm>
        </p:spPr>
        <p:txBody>
          <a:bodyPr/>
          <a:lstStyle/>
          <a:p>
            <a:r>
              <a:rPr lang="en-US" dirty="0" smtClean="0"/>
              <a:t>Scaling assumptions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4716505"/>
              </p:ext>
            </p:extLst>
          </p:nvPr>
        </p:nvGraphicFramePr>
        <p:xfrm>
          <a:off x="2907030" y="3543300"/>
          <a:ext cx="19939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3" name="Worksheet" r:id="rId4" imgW="1993900" imgH="584200" progId="Excel.Sheet.12">
                  <p:embed/>
                </p:oleObj>
              </mc:Choice>
              <mc:Fallback>
                <p:oleObj name="Worksheet" r:id="rId4" imgW="1993900" imgH="584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07030" y="3543300"/>
                        <a:ext cx="19939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7058940"/>
              </p:ext>
            </p:extLst>
          </p:nvPr>
        </p:nvGraphicFramePr>
        <p:xfrm>
          <a:off x="2326640" y="4744720"/>
          <a:ext cx="57912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4" name="Worksheet" r:id="rId6" imgW="5791200" imgH="965200" progId="Excel.Sheet.12">
                  <p:embed/>
                </p:oleObj>
              </mc:Choice>
              <mc:Fallback>
                <p:oleObj name="Worksheet" r:id="rId6" imgW="5791200" imgH="965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26640" y="4744720"/>
                        <a:ext cx="579120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0747996"/>
              </p:ext>
            </p:extLst>
          </p:nvPr>
        </p:nvGraphicFramePr>
        <p:xfrm>
          <a:off x="3437890" y="5943600"/>
          <a:ext cx="33147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5" name="Worksheet" r:id="rId8" imgW="3314700" imgH="965200" progId="Excel.Sheet.12">
                  <p:embed/>
                </p:oleObj>
              </mc:Choice>
              <mc:Fallback>
                <p:oleObj name="Worksheet" r:id="rId8" imgW="3314700" imgH="965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37890" y="5943600"/>
                        <a:ext cx="331470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2294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502920" y="1904762"/>
            <a:ext cx="9052560" cy="2146419"/>
          </a:xfrm>
        </p:spPr>
        <p:txBody>
          <a:bodyPr>
            <a:normAutofit/>
          </a:bodyPr>
          <a:lstStyle/>
          <a:p>
            <a:r>
              <a:rPr lang="en-US" dirty="0" smtClean="0"/>
              <a:t>Manager/PE Block sizes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0910" y="736930"/>
            <a:ext cx="7378831" cy="835212"/>
          </a:xfrm>
        </p:spPr>
        <p:txBody>
          <a:bodyPr/>
          <a:lstStyle/>
          <a:p>
            <a:r>
              <a:rPr lang="en-US" dirty="0" smtClean="0"/>
              <a:t>AREA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060067"/>
              </p:ext>
            </p:extLst>
          </p:nvPr>
        </p:nvGraphicFramePr>
        <p:xfrm>
          <a:off x="927100" y="2865120"/>
          <a:ext cx="4171950" cy="2068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7" name="Worksheet" r:id="rId4" imgW="4635500" imgH="2298700" progId="Excel.Sheet.12">
                  <p:embed/>
                </p:oleObj>
              </mc:Choice>
              <mc:Fallback>
                <p:oleObj name="Worksheet" r:id="rId4" imgW="4635500" imgH="2298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7100" y="2865120"/>
                        <a:ext cx="4171950" cy="2068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922332"/>
              </p:ext>
            </p:extLst>
          </p:nvPr>
        </p:nvGraphicFramePr>
        <p:xfrm>
          <a:off x="1821180" y="5021580"/>
          <a:ext cx="2754630" cy="1040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8" name="Worksheet" r:id="rId6" imgW="3060700" imgH="1155700" progId="Excel.Sheet.12">
                  <p:embed/>
                </p:oleObj>
              </mc:Choice>
              <mc:Fallback>
                <p:oleObj name="Worksheet" r:id="rId6" imgW="3060700" imgH="1155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>
                        <a:alphaModFix/>
                      </a:blip>
                      <a:stretch>
                        <a:fillRect/>
                      </a:stretch>
                    </p:blipFill>
                    <p:spPr>
                      <a:xfrm>
                        <a:off x="1821180" y="5021580"/>
                        <a:ext cx="2754630" cy="1040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9024815"/>
              </p:ext>
            </p:extLst>
          </p:nvPr>
        </p:nvGraphicFramePr>
        <p:xfrm>
          <a:off x="5570220" y="2865120"/>
          <a:ext cx="3394710" cy="2068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" name="Worksheet" r:id="rId8" imgW="3771900" imgH="2298700" progId="Excel.Sheet.12">
                  <p:embed/>
                </p:oleObj>
              </mc:Choice>
              <mc:Fallback>
                <p:oleObj name="Worksheet" r:id="rId8" imgW="3771900" imgH="2298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70220" y="2865120"/>
                        <a:ext cx="3394710" cy="2068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5163700"/>
              </p:ext>
            </p:extLst>
          </p:nvPr>
        </p:nvGraphicFramePr>
        <p:xfrm>
          <a:off x="6324600" y="5021580"/>
          <a:ext cx="2640330" cy="1040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" name="Worksheet" r:id="rId10" imgW="2933700" imgH="1155700" progId="Excel.Sheet.12">
                  <p:embed/>
                </p:oleObj>
              </mc:Choice>
              <mc:Fallback>
                <p:oleObj name="Worksheet" r:id="rId10" imgW="2933700" imgH="1155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324600" y="5021580"/>
                        <a:ext cx="2640330" cy="1040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6170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18285"/>
            <a:ext cx="9052560" cy="853856"/>
          </a:xfrm>
        </p:spPr>
        <p:txBody>
          <a:bodyPr/>
          <a:lstStyle/>
          <a:p>
            <a:r>
              <a:rPr lang="en-US" dirty="0" smtClean="0"/>
              <a:t>Area placement study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6" name="Picture 5" descr="ManagerLayou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920" y="3647440"/>
            <a:ext cx="2547620" cy="2862580"/>
          </a:xfrm>
          <a:prstGeom prst="rect">
            <a:avLst/>
          </a:prstGeom>
        </p:spPr>
      </p:pic>
      <p:pic>
        <p:nvPicPr>
          <p:cNvPr id="8" name="Picture 7" descr="PElayou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240" y="3647440"/>
            <a:ext cx="2552220" cy="286258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02920" y="1772682"/>
            <a:ext cx="9052560" cy="1709539"/>
          </a:xfrm>
        </p:spPr>
        <p:txBody>
          <a:bodyPr>
            <a:normAutofit/>
          </a:bodyPr>
          <a:lstStyle/>
          <a:p>
            <a:r>
              <a:rPr lang="en-US" dirty="0" smtClean="0"/>
              <a:t>Placed and routed without DRC or LVS</a:t>
            </a:r>
          </a:p>
          <a:p>
            <a:r>
              <a:rPr lang="en-US" dirty="0" smtClean="0"/>
              <a:t>Routing congestion showed minimal hotspots</a:t>
            </a:r>
          </a:p>
          <a:p>
            <a:r>
              <a:rPr lang="en-US" dirty="0" err="1" smtClean="0"/>
              <a:t>Parasitics</a:t>
            </a:r>
            <a:r>
              <a:rPr lang="en-US" dirty="0" smtClean="0"/>
              <a:t> used in Primetime for power analysis</a:t>
            </a:r>
          </a:p>
        </p:txBody>
      </p:sp>
    </p:spTree>
    <p:extLst>
      <p:ext uri="{BB962C8B-B14F-4D97-AF65-F5344CB8AC3E}">
        <p14:creationId xmlns:p14="http://schemas.microsoft.com/office/powerpoint/2010/main" val="27768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3752"/>
            <a:ext cx="9052560" cy="1210839"/>
          </a:xfrm>
        </p:spPr>
        <p:txBody>
          <a:bodyPr/>
          <a:lstStyle/>
          <a:p>
            <a:r>
              <a:rPr lang="en-US" dirty="0" smtClean="0"/>
              <a:t>Power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44861"/>
            <a:ext cx="9052560" cy="279357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Power estimates based on CONV-294 </a:t>
            </a:r>
            <a:r>
              <a:rPr lang="en-US" dirty="0" err="1" smtClean="0"/>
              <a:t>testcase</a:t>
            </a:r>
            <a:r>
              <a:rPr lang="en-US" dirty="0" smtClean="0"/>
              <a:t> simulation</a:t>
            </a:r>
          </a:p>
          <a:p>
            <a:pPr lvl="1"/>
            <a:r>
              <a:rPr lang="en-US" dirty="0" smtClean="0"/>
              <a:t>back to back operations</a:t>
            </a:r>
          </a:p>
          <a:p>
            <a:pPr lvl="1"/>
            <a:r>
              <a:rPr lang="en-US" dirty="0" smtClean="0"/>
              <a:t>accumulate DRAM access and use DiRAM4 datasheet [xx]</a:t>
            </a:r>
          </a:p>
          <a:p>
            <a:pPr lvl="1"/>
            <a:r>
              <a:rPr lang="en-US" dirty="0" smtClean="0"/>
              <a:t>TSV energy from [XX]</a:t>
            </a:r>
          </a:p>
          <a:p>
            <a:pPr lvl="1"/>
            <a:r>
              <a:rPr lang="en-US" dirty="0" err="1" smtClean="0"/>
              <a:t>parasitics</a:t>
            </a:r>
            <a:r>
              <a:rPr lang="en-US" dirty="0" smtClean="0"/>
              <a:t> from layout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513080" y="4321036"/>
            <a:ext cx="5400040" cy="1505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designed using 65nm library</a:t>
            </a:r>
          </a:p>
          <a:p>
            <a:pPr lvl="1"/>
            <a:r>
              <a:rPr lang="en-US" dirty="0" smtClean="0"/>
              <a:t>28nm is target technology</a:t>
            </a:r>
          </a:p>
          <a:p>
            <a:pPr lvl="1"/>
            <a:r>
              <a:rPr lang="en-US" dirty="0" smtClean="0"/>
              <a:t>power and area scaling based on synthesizing representative blocks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072280"/>
              </p:ext>
            </p:extLst>
          </p:nvPr>
        </p:nvGraphicFramePr>
        <p:xfrm>
          <a:off x="6097270" y="3632200"/>
          <a:ext cx="2667000" cy="701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1" name="Worksheet" r:id="rId4" imgW="2222500" imgH="584200" progId="Excel.Sheet.12">
                  <p:embed/>
                </p:oleObj>
              </mc:Choice>
              <mc:Fallback>
                <p:oleObj name="Worksheet" r:id="rId4" imgW="2222500" imgH="584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7270" y="3632200"/>
                        <a:ext cx="2667000" cy="701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44047"/>
              </p:ext>
            </p:extLst>
          </p:nvPr>
        </p:nvGraphicFramePr>
        <p:xfrm>
          <a:off x="6097270" y="4706620"/>
          <a:ext cx="2667000" cy="1615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2" name="Worksheet" r:id="rId6" imgW="2222500" imgH="1346200" progId="Excel.Sheet.12">
                  <p:embed/>
                </p:oleObj>
              </mc:Choice>
              <mc:Fallback>
                <p:oleObj name="Worksheet" r:id="rId6" imgW="2222500" imgH="1346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97270" y="4706620"/>
                        <a:ext cx="2667000" cy="16154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0333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12615"/>
            <a:ext cx="9052560" cy="850426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19" y="1607549"/>
            <a:ext cx="9052561" cy="2160961"/>
          </a:xfrm>
        </p:spPr>
        <p:txBody>
          <a:bodyPr>
            <a:normAutofit/>
          </a:bodyPr>
          <a:lstStyle/>
          <a:p>
            <a:pPr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Most useful ANNs are big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100’s of thousands of artificial neurons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real-time processing requires lots of memory bandwidth and storage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4" name="Picture 3" descr="fullDN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" y="3531711"/>
            <a:ext cx="9027564" cy="261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4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573"/>
    </mc:Choice>
    <mc:Fallback xmlns="">
      <p:transition xmlns:p14="http://schemas.microsoft.com/office/powerpoint/2010/main" spd="slow" advTm="4757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80271"/>
            <a:ext cx="9052560" cy="913199"/>
          </a:xfrm>
        </p:spPr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493470"/>
            <a:ext cx="9052560" cy="6116123"/>
          </a:xfrm>
        </p:spPr>
        <p:txBody>
          <a:bodyPr>
            <a:normAutofit/>
          </a:bodyPr>
          <a:lstStyle/>
          <a:p>
            <a:r>
              <a:rPr lang="en-US" dirty="0" smtClean="0"/>
              <a:t>Specify a custom organization of a 3DIC DRAM</a:t>
            </a:r>
          </a:p>
          <a:p>
            <a:pPr lvl="1"/>
            <a:r>
              <a:rPr lang="en-US" dirty="0" smtClean="0"/>
              <a:t>provide a specification showing memory organization, bus widths</a:t>
            </a:r>
            <a:endParaRPr lang="en-US" dirty="0"/>
          </a:p>
          <a:p>
            <a:r>
              <a:rPr lang="en-US" dirty="0" smtClean="0"/>
              <a:t>Create Structures/Instructions to exploit DRAM capacity</a:t>
            </a:r>
          </a:p>
          <a:p>
            <a:r>
              <a:rPr lang="en-US" dirty="0" smtClean="0"/>
              <a:t>Propose 3D architecture to take advantage of DRAM capacity and bandwidth</a:t>
            </a:r>
          </a:p>
          <a:p>
            <a:pPr lvl="1"/>
            <a:r>
              <a:rPr lang="en-US" dirty="0" smtClean="0"/>
              <a:t>RTL design and simulate memory management layer</a:t>
            </a:r>
          </a:p>
          <a:p>
            <a:pPr lvl="1"/>
            <a:r>
              <a:rPr lang="en-US" dirty="0" smtClean="0"/>
              <a:t>RTL design </a:t>
            </a:r>
            <a:r>
              <a:rPr lang="en-US" dirty="0"/>
              <a:t>and simulate processing </a:t>
            </a:r>
            <a:r>
              <a:rPr lang="en-US" dirty="0" smtClean="0"/>
              <a:t>layer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407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4688"/>
            <a:ext cx="9052560" cy="1210839"/>
          </a:xfrm>
        </p:spPr>
        <p:txBody>
          <a:bodyPr/>
          <a:lstStyle/>
          <a:p>
            <a:r>
              <a:rPr lang="en-US" dirty="0" smtClean="0"/>
              <a:t>Comparison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1666912"/>
              </p:ext>
            </p:extLst>
          </p:nvPr>
        </p:nvGraphicFramePr>
        <p:xfrm>
          <a:off x="2346960" y="4658574"/>
          <a:ext cx="5461000" cy="168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1" name="Worksheet" r:id="rId3" imgW="4368800" imgH="1346200" progId="Excel.Sheet.12">
                  <p:embed/>
                </p:oleObj>
              </mc:Choice>
              <mc:Fallback>
                <p:oleObj name="Worksheet" r:id="rId3" imgW="4368800" imgH="1346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46960" y="4658574"/>
                        <a:ext cx="5461000" cy="168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02920" y="1709793"/>
            <a:ext cx="9052560" cy="4631531"/>
          </a:xfrm>
        </p:spPr>
        <p:txBody>
          <a:bodyPr>
            <a:normAutofit/>
          </a:bodyPr>
          <a:lstStyle/>
          <a:p>
            <a:r>
              <a:rPr lang="en-US" dirty="0" smtClean="0"/>
              <a:t>Best comparison is to </a:t>
            </a:r>
            <a:r>
              <a:rPr lang="en-US" dirty="0" err="1" smtClean="0"/>
              <a:t>NeuroStream</a:t>
            </a:r>
            <a:r>
              <a:rPr lang="en-US" dirty="0" smtClean="0"/>
              <a:t> and </a:t>
            </a:r>
            <a:r>
              <a:rPr lang="en-US" dirty="0" err="1" smtClean="0"/>
              <a:t>DaDianNao</a:t>
            </a:r>
            <a:endParaRPr lang="en-US" dirty="0" smtClean="0"/>
          </a:p>
          <a:p>
            <a:pPr lvl="1"/>
            <a:r>
              <a:rPr lang="en-US" dirty="0" smtClean="0"/>
              <a:t>Goldilocks</a:t>
            </a:r>
          </a:p>
          <a:p>
            <a:pPr lvl="1"/>
            <a:endParaRPr lang="en-US" dirty="0"/>
          </a:p>
          <a:p>
            <a:pPr marL="509412" lvl="1" indent="0">
              <a:buNone/>
            </a:pPr>
            <a:endParaRPr lang="en-US" dirty="0" smtClean="0"/>
          </a:p>
          <a:p>
            <a:pPr marL="509412" lvl="1" indent="0">
              <a:buNone/>
            </a:pPr>
            <a:endParaRPr lang="en-US" dirty="0"/>
          </a:p>
          <a:p>
            <a:pPr lvl="1"/>
            <a:r>
              <a:rPr lang="en-US" dirty="0" smtClean="0"/>
              <a:t>Scaled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5746941"/>
              </p:ext>
            </p:extLst>
          </p:nvPr>
        </p:nvGraphicFramePr>
        <p:xfrm>
          <a:off x="1595120" y="2858770"/>
          <a:ext cx="6604000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2" name="Worksheet" r:id="rId5" imgW="5283200" imgH="774700" progId="Excel.Sheet.12">
                  <p:embed/>
                </p:oleObj>
              </mc:Choice>
              <mc:Fallback>
                <p:oleObj name="Worksheet" r:id="rId5" imgW="5283200" imgH="774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5120" y="2858770"/>
                        <a:ext cx="6604000" cy="968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5770880" y="6096000"/>
            <a:ext cx="1828800" cy="201168"/>
          </a:xfrm>
          <a:prstGeom prst="roundRect">
            <a:avLst/>
          </a:prstGeom>
          <a:solidFill>
            <a:srgbClr val="008000">
              <a:alpha val="20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27880" y="5618480"/>
            <a:ext cx="2971800" cy="201168"/>
          </a:xfrm>
          <a:prstGeom prst="roundRect">
            <a:avLst/>
          </a:prstGeom>
          <a:solidFill>
            <a:srgbClr val="008000">
              <a:alpha val="20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760720" y="5151120"/>
            <a:ext cx="1828800" cy="201168"/>
          </a:xfrm>
          <a:prstGeom prst="roundRect">
            <a:avLst/>
          </a:prstGeom>
          <a:solidFill>
            <a:srgbClr val="008000">
              <a:alpha val="20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561840" y="5161280"/>
            <a:ext cx="685800" cy="201168"/>
          </a:xfrm>
          <a:prstGeom prst="roundRect">
            <a:avLst/>
          </a:prstGeom>
          <a:solidFill>
            <a:srgbClr val="FF0000">
              <a:alpha val="20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566920" y="6106160"/>
            <a:ext cx="685800" cy="201168"/>
          </a:xfrm>
          <a:prstGeom prst="roundRect">
            <a:avLst/>
          </a:prstGeom>
          <a:solidFill>
            <a:srgbClr val="FF0000">
              <a:alpha val="20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565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65228"/>
            <a:ext cx="9052560" cy="1210839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09793"/>
            <a:ext cx="9052560" cy="4631531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Real world applications will require multiple artificial neural networks</a:t>
            </a:r>
          </a:p>
          <a:p>
            <a:pPr lvl="1"/>
            <a:r>
              <a:rPr lang="en-US" dirty="0" smtClean="0"/>
              <a:t>current solutions consume significant power and real-estate</a:t>
            </a:r>
          </a:p>
          <a:p>
            <a:r>
              <a:rPr lang="en-US" dirty="0" smtClean="0"/>
              <a:t>Proposed a 3DIC solution that includes:</a:t>
            </a:r>
          </a:p>
          <a:p>
            <a:pPr lvl="1"/>
            <a:r>
              <a:rPr lang="en-US" dirty="0" smtClean="0"/>
              <a:t>Custom organized 3D-DRAM specification</a:t>
            </a:r>
          </a:p>
          <a:p>
            <a:pPr lvl="1"/>
            <a:r>
              <a:rPr lang="en-US" dirty="0" smtClean="0"/>
              <a:t>Instructions and data structures</a:t>
            </a:r>
          </a:p>
          <a:p>
            <a:pPr lvl="1"/>
            <a:r>
              <a:rPr lang="en-US" dirty="0" smtClean="0"/>
              <a:t>Purpose designed functions to accelerate a Artificial Neural Networks</a:t>
            </a:r>
          </a:p>
          <a:p>
            <a:pPr lvl="1"/>
            <a:r>
              <a:rPr lang="en-US" dirty="0" smtClean="0"/>
              <a:t>Architecture to take advantage of 3D technology</a:t>
            </a:r>
          </a:p>
          <a:p>
            <a:r>
              <a:rPr lang="en-US" dirty="0" smtClean="0"/>
              <a:t>Overall performance and power improvement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782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14710"/>
            <a:ext cx="9052560" cy="1210839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782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35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66115"/>
            <a:ext cx="9052560" cy="1210839"/>
          </a:xfrm>
        </p:spPr>
        <p:txBody>
          <a:bodyPr/>
          <a:lstStyle/>
          <a:p>
            <a:r>
              <a:rPr lang="en-US" dirty="0" smtClean="0"/>
              <a:t>Publication(s)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471" y="1976954"/>
            <a:ext cx="9052560" cy="3517371"/>
          </a:xfrm>
        </p:spPr>
        <p:txBody>
          <a:bodyPr/>
          <a:lstStyle/>
          <a:p>
            <a:r>
              <a:rPr lang="en-US" dirty="0"/>
              <a:t>Multi-ANN Edge System based on a </a:t>
            </a:r>
            <a:r>
              <a:rPr lang="en-US" dirty="0" smtClean="0"/>
              <a:t>Custom </a:t>
            </a:r>
            <a:r>
              <a:rPr lang="en-US" dirty="0"/>
              <a:t>3DIC DRAM </a:t>
            </a:r>
            <a:r>
              <a:rPr lang="en-US" dirty="0" smtClean="0"/>
              <a:t> - submitted to IEEE journal on emerging technologies and selected topics</a:t>
            </a:r>
          </a:p>
          <a:p>
            <a:r>
              <a:rPr lang="en-US" dirty="0"/>
              <a:t>Using a 2-D Laser Scanner along with </a:t>
            </a:r>
            <a:r>
              <a:rPr lang="en-US" dirty="0" smtClean="0"/>
              <a:t>Cogent Confabulation </a:t>
            </a:r>
            <a:r>
              <a:rPr lang="en-US" dirty="0"/>
              <a:t>as a Localized </a:t>
            </a:r>
            <a:r>
              <a:rPr lang="en-US" dirty="0" smtClean="0"/>
              <a:t>Navigation </a:t>
            </a:r>
            <a:r>
              <a:rPr lang="en-US" dirty="0"/>
              <a:t>Aid</a:t>
            </a:r>
            <a:br>
              <a:rPr lang="en-US" dirty="0"/>
            </a:br>
            <a:r>
              <a:rPr lang="en-US" dirty="0" smtClean="0"/>
              <a:t> - still trying to find an appropriate journal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129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27563"/>
            <a:ext cx="9052560" cy="1210839"/>
          </a:xfrm>
        </p:spPr>
        <p:txBody>
          <a:bodyPr/>
          <a:lstStyle/>
          <a:p>
            <a:r>
              <a:rPr lang="en-US" dirty="0" smtClean="0"/>
              <a:t>Manager Controller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pic>
        <p:nvPicPr>
          <p:cNvPr id="3" name="Picture 2" descr="systemControllerBlockDiagr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802" y="2255330"/>
            <a:ext cx="5568884" cy="407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063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04406"/>
            <a:ext cx="9052560" cy="1210839"/>
          </a:xfrm>
        </p:spPr>
        <p:txBody>
          <a:bodyPr/>
          <a:lstStyle/>
          <a:p>
            <a:r>
              <a:rPr lang="en-US" dirty="0" smtClean="0"/>
              <a:t>MRC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pic>
        <p:nvPicPr>
          <p:cNvPr id="7" name="Picture 6" descr="mrcBlock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057" y="2231720"/>
            <a:ext cx="7204171" cy="388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092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19800"/>
            <a:ext cx="9052560" cy="1210839"/>
          </a:xfrm>
        </p:spPr>
        <p:txBody>
          <a:bodyPr/>
          <a:lstStyle/>
          <a:p>
            <a:r>
              <a:rPr lang="en-US" dirty="0" smtClean="0"/>
              <a:t>RDP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pic>
        <p:nvPicPr>
          <p:cNvPr id="5" name="Picture 4" descr="rdpBlock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858" y="1908393"/>
            <a:ext cx="6866198" cy="374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802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27563"/>
            <a:ext cx="9052560" cy="1210839"/>
          </a:xfrm>
        </p:spPr>
        <p:txBody>
          <a:bodyPr/>
          <a:lstStyle/>
          <a:p>
            <a:r>
              <a:rPr lang="en-US" dirty="0" smtClean="0"/>
              <a:t>MWC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pic>
        <p:nvPicPr>
          <p:cNvPr id="5" name="Picture 4" descr="mwcBlock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251" y="2257082"/>
            <a:ext cx="6970698" cy="407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00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32550"/>
            <a:ext cx="9052560" cy="1210839"/>
          </a:xfrm>
        </p:spPr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18" y="1533516"/>
            <a:ext cx="8927572" cy="5631167"/>
          </a:xfrm>
        </p:spPr>
        <p:txBody>
          <a:bodyPr>
            <a:normAutofit/>
          </a:bodyPr>
          <a:lstStyle/>
          <a:p>
            <a:r>
              <a:rPr lang="en-US" dirty="0" smtClean="0"/>
              <a:t>Most research focused on CNNs</a:t>
            </a:r>
          </a:p>
          <a:p>
            <a:pPr lvl="1"/>
            <a:r>
              <a:rPr lang="en-US" dirty="0" smtClean="0"/>
              <a:t>can take advantage of SRAM using parameter reuse</a:t>
            </a:r>
          </a:p>
          <a:p>
            <a:r>
              <a:rPr lang="en-US" dirty="0" smtClean="0"/>
              <a:t>A lot of focus on server applications</a:t>
            </a:r>
          </a:p>
          <a:p>
            <a:pPr lvl="1"/>
            <a:r>
              <a:rPr lang="en-US" dirty="0" smtClean="0"/>
              <a:t>perhaps lots of research $$ available??</a:t>
            </a:r>
          </a:p>
          <a:p>
            <a:pPr lvl="1"/>
            <a:r>
              <a:rPr lang="en-US" dirty="0" smtClean="0"/>
              <a:t>server applications can take advantage of SRAM for batch processing</a:t>
            </a:r>
          </a:p>
          <a:p>
            <a:r>
              <a:rPr lang="en-US" dirty="0" smtClean="0"/>
              <a:t>But many DNNs are fully-connected [XX]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cs typeface="Monaco"/>
              </a:rPr>
              <a:t>LSTM and MLPs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cs typeface="Monaco"/>
              </a:rPr>
              <a:t>classifier stage of all ANNs including CNN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5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380"/>
    </mc:Choice>
    <mc:Fallback xmlns="">
      <p:transition xmlns:p14="http://schemas.microsoft.com/office/powerpoint/2010/main" spd="slow" advTm="10038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66050"/>
            <a:ext cx="9052560" cy="1210839"/>
          </a:xfrm>
        </p:spPr>
        <p:txBody>
          <a:bodyPr/>
          <a:lstStyle/>
          <a:p>
            <a:r>
              <a:rPr lang="en-US" dirty="0" smtClean="0"/>
              <a:t>PE Controller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pic>
        <p:nvPicPr>
          <p:cNvPr id="5" name="Picture 4" descr="PEcntlBlock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765" y="2349063"/>
            <a:ext cx="7916223" cy="383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42893"/>
            <a:ext cx="9052560" cy="1210839"/>
          </a:xfrm>
        </p:spPr>
        <p:txBody>
          <a:bodyPr/>
          <a:lstStyle/>
          <a:p>
            <a:r>
              <a:rPr lang="en-US" dirty="0" smtClean="0"/>
              <a:t>SIMD Wrapper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pic>
        <p:nvPicPr>
          <p:cNvPr id="5" name="Picture 4" descr="SIMDwrapperBlock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75" y="2085982"/>
            <a:ext cx="6087715" cy="442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644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42893"/>
            <a:ext cx="9052560" cy="1210839"/>
          </a:xfrm>
        </p:spPr>
        <p:txBody>
          <a:bodyPr/>
          <a:lstStyle/>
          <a:p>
            <a:r>
              <a:rPr lang="en-US" dirty="0" smtClean="0"/>
              <a:t>Streaming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pic>
        <p:nvPicPr>
          <p:cNvPr id="3" name="Picture 2" descr="streamingOpBlock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926" y="1941518"/>
            <a:ext cx="5656668" cy="445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634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27497"/>
            <a:ext cx="9052560" cy="1210839"/>
          </a:xfrm>
        </p:spPr>
        <p:txBody>
          <a:bodyPr/>
          <a:lstStyle/>
          <a:p>
            <a:r>
              <a:rPr lang="en-US" dirty="0" smtClean="0"/>
              <a:t>Classifier Implementation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pic>
        <p:nvPicPr>
          <p:cNvPr id="5" name="Picture 4" descr="classifier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059" y="2165053"/>
            <a:ext cx="4292600" cy="22098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87590" y="4709467"/>
            <a:ext cx="9052560" cy="597193"/>
          </a:xfrm>
        </p:spPr>
        <p:txBody>
          <a:bodyPr/>
          <a:lstStyle/>
          <a:p>
            <a:r>
              <a:rPr lang="en-US" sz="2400" dirty="0" smtClean="0"/>
              <a:t>Separate into sub-layers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59633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19801"/>
            <a:ext cx="9052560" cy="935000"/>
          </a:xfrm>
        </p:spPr>
        <p:txBody>
          <a:bodyPr/>
          <a:lstStyle/>
          <a:p>
            <a:r>
              <a:rPr lang="en-US" dirty="0" smtClean="0"/>
              <a:t>Classifier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6012528"/>
            <a:ext cx="9052560" cy="854098"/>
          </a:xfrm>
        </p:spPr>
        <p:txBody>
          <a:bodyPr/>
          <a:lstStyle/>
          <a:p>
            <a:r>
              <a:rPr lang="en-US" dirty="0" smtClean="0"/>
              <a:t>Additional processing absorbed by layer l </a:t>
            </a:r>
            <a:r>
              <a:rPr lang="en-US" dirty="0" err="1" smtClean="0"/>
              <a:t>ANe</a:t>
            </a:r>
            <a:r>
              <a:rPr lang="en-US" dirty="0" smtClean="0"/>
              <a:t> MAC operation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pic>
        <p:nvPicPr>
          <p:cNvPr id="6" name="Picture 5" descr="classifierSequenceTimin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40" y="4156565"/>
            <a:ext cx="8385496" cy="1366439"/>
          </a:xfrm>
          <a:prstGeom prst="rect">
            <a:avLst/>
          </a:prstGeom>
        </p:spPr>
      </p:pic>
      <p:pic>
        <p:nvPicPr>
          <p:cNvPr id="7" name="Picture 6" descr="classifierImplementati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37" y="1640893"/>
            <a:ext cx="8443899" cy="235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4438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6709"/>
            <a:ext cx="9052560" cy="973486"/>
          </a:xfrm>
        </p:spPr>
        <p:txBody>
          <a:bodyPr/>
          <a:lstStyle/>
          <a:p>
            <a:r>
              <a:rPr lang="en-US" dirty="0" smtClean="0"/>
              <a:t>Pooling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647527"/>
            <a:ext cx="9052560" cy="3517371"/>
          </a:xfrm>
        </p:spPr>
        <p:txBody>
          <a:bodyPr/>
          <a:lstStyle/>
          <a:p>
            <a:r>
              <a:rPr lang="en-US" dirty="0" smtClean="0"/>
              <a:t>Pooling performed by ordering previous layers calculation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pic>
        <p:nvPicPr>
          <p:cNvPr id="5" name="Picture 4" descr="pooling3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374" y="3203780"/>
            <a:ext cx="3326344" cy="2313321"/>
          </a:xfrm>
          <a:prstGeom prst="rect">
            <a:avLst/>
          </a:prstGeom>
        </p:spPr>
      </p:pic>
      <p:pic>
        <p:nvPicPr>
          <p:cNvPr id="6" name="Picture 5" descr="poolingImplementati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589" y="3055848"/>
            <a:ext cx="3981062" cy="263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707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27829"/>
            <a:ext cx="9052560" cy="1210839"/>
          </a:xfrm>
        </p:spPr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xample DRAM Access Sequence</a:t>
            </a:r>
            <a:endParaRPr lang="en-US" dirty="0"/>
          </a:p>
        </p:txBody>
      </p:sp>
      <p:pic>
        <p:nvPicPr>
          <p:cNvPr id="10" name="Picture 9" descr="DRAMReadPat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05" y="2182955"/>
            <a:ext cx="8467049" cy="472774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085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03543"/>
            <a:ext cx="9052560" cy="1210839"/>
          </a:xfrm>
        </p:spPr>
        <p:txBody>
          <a:bodyPr/>
          <a:lstStyle/>
          <a:p>
            <a:r>
              <a:rPr lang="en-US" dirty="0" smtClean="0"/>
              <a:t>Stack Bus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179" y="1798127"/>
            <a:ext cx="9052560" cy="5550916"/>
          </a:xfrm>
        </p:spPr>
        <p:txBody>
          <a:bodyPr>
            <a:normAutofit/>
          </a:bodyPr>
          <a:lstStyle/>
          <a:p>
            <a:r>
              <a:rPr lang="en-US" dirty="0" err="1" smtClean="0"/>
              <a:t>Downstrean</a:t>
            </a:r>
            <a:r>
              <a:rPr lang="en-US" dirty="0" smtClean="0"/>
              <a:t> and upstream buses</a:t>
            </a:r>
          </a:p>
          <a:p>
            <a:pPr lvl="1"/>
            <a:r>
              <a:rPr lang="en-US" dirty="0" smtClean="0"/>
              <a:t>OOB bus carries control</a:t>
            </a:r>
          </a:p>
          <a:p>
            <a:r>
              <a:rPr lang="en-US" dirty="0" smtClean="0"/>
              <a:t>Buses carry control packets and data packets</a:t>
            </a:r>
          </a:p>
          <a:p>
            <a:pPr lvl="1"/>
            <a:r>
              <a:rPr lang="en-US" dirty="0" smtClean="0"/>
              <a:t>packets will be multiple clock cycles</a:t>
            </a:r>
          </a:p>
          <a:p>
            <a:r>
              <a:rPr lang="en-US" dirty="0" smtClean="0"/>
              <a:t>Control packets used to configure PE</a:t>
            </a:r>
          </a:p>
          <a:p>
            <a:pPr lvl="1"/>
            <a:r>
              <a:rPr lang="en-US" dirty="0" smtClean="0"/>
              <a:t>special function and SIMD operations</a:t>
            </a:r>
          </a:p>
          <a:p>
            <a:pPr lvl="1"/>
            <a:r>
              <a:rPr lang="en-US" dirty="0" smtClean="0"/>
              <a:t>result information</a:t>
            </a:r>
          </a:p>
          <a:p>
            <a:r>
              <a:rPr lang="en-US" dirty="0" smtClean="0"/>
              <a:t>Data Packets will carry arguments for special functions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ata to will be multiple cycles of two 32-bit words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84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754380" y="621861"/>
            <a:ext cx="8549640" cy="1013749"/>
          </a:xfrm>
        </p:spPr>
        <p:txBody>
          <a:bodyPr/>
          <a:lstStyle/>
          <a:p>
            <a:r>
              <a:rPr lang="en-US" dirty="0" smtClean="0">
                <a:latin typeface="Arial" charset="0"/>
              </a:rPr>
              <a:t>Example Image Recognition CNN</a:t>
            </a:r>
            <a:endParaRPr lang="en-US" dirty="0">
              <a:latin typeface="Arial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5924" y="1635307"/>
            <a:ext cx="8968741" cy="5121411"/>
          </a:xfrm>
        </p:spPr>
        <p:txBody>
          <a:bodyPr rtlCol="0">
            <a:normAutofit/>
          </a:bodyPr>
          <a:lstStyle/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rgbClr val="000000"/>
                </a:solidFill>
                <a:ea typeface="+mn-ea"/>
                <a:cs typeface="Monaco"/>
              </a:rPr>
              <a:t>Example taken from </a:t>
            </a:r>
            <a:r>
              <a:rPr lang="en-US" sz="2400" dirty="0" err="1">
                <a:solidFill>
                  <a:srgbClr val="000000"/>
                </a:solidFill>
                <a:ea typeface="+mn-ea"/>
                <a:cs typeface="Monaco"/>
              </a:rPr>
              <a:t>K</a:t>
            </a:r>
            <a:r>
              <a:rPr lang="en-US" sz="2400" dirty="0" err="1" smtClean="0">
                <a:solidFill>
                  <a:srgbClr val="000000"/>
                </a:solidFill>
                <a:ea typeface="+mn-ea"/>
                <a:cs typeface="Monaco"/>
              </a:rPr>
              <a:t>rizhevsky</a:t>
            </a:r>
            <a:r>
              <a:rPr lang="en-US" sz="2400" dirty="0" smtClean="0">
                <a:solidFill>
                  <a:srgbClr val="000000"/>
                </a:solidFill>
                <a:ea typeface="+mn-ea"/>
                <a:cs typeface="Monaco"/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  <a:ea typeface="+mn-ea"/>
                <a:cs typeface="Monaco"/>
              </a:rPr>
              <a:t>Sutsever</a:t>
            </a:r>
            <a:r>
              <a:rPr lang="en-US" sz="2400" dirty="0" smtClean="0">
                <a:solidFill>
                  <a:srgbClr val="000000"/>
                </a:solidFill>
                <a:ea typeface="+mn-ea"/>
                <a:cs typeface="Monaco"/>
              </a:rPr>
              <a:t>, Hinton 2012 </a:t>
            </a:r>
            <a:r>
              <a:rPr lang="en-US" sz="2400" baseline="30000" dirty="0" smtClean="0">
                <a:solidFill>
                  <a:srgbClr val="000000"/>
                </a:solidFill>
                <a:ea typeface="+mn-ea"/>
                <a:cs typeface="Monaco"/>
              </a:rPr>
              <a:t>[Kri12]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rgbClr val="000000"/>
                </a:solidFill>
                <a:ea typeface="+mn-ea"/>
                <a:cs typeface="Monaco"/>
              </a:rPr>
              <a:t>Seven layers but only first 3 layers shown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rgbClr val="000000"/>
                </a:solidFill>
                <a:ea typeface="+mn-ea"/>
                <a:cs typeface="Monaco"/>
              </a:rPr>
              <a:t>~60M parameters(~2Gb), ~2GFLOP</a:t>
            </a:r>
          </a:p>
        </p:txBody>
      </p:sp>
      <p:pic>
        <p:nvPicPr>
          <p:cNvPr id="2" name="Picture 1" descr="ExampleConvNet.pdf"/>
          <p:cNvPicPr>
            <a:picLocks noChangeAspect="1"/>
          </p:cNvPicPr>
          <p:nvPr/>
        </p:nvPicPr>
        <p:blipFill>
          <a:blip r:embed="rId3">
            <a:alphaModFix/>
            <a:lum bright="-100000" contras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648" y="3177038"/>
            <a:ext cx="6787132" cy="419125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83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80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05168"/>
            <a:ext cx="9052560" cy="1210839"/>
          </a:xfrm>
        </p:spPr>
        <p:txBody>
          <a:bodyPr/>
          <a:lstStyle/>
          <a:p>
            <a:r>
              <a:rPr lang="en-US" dirty="0" smtClean="0"/>
              <a:t>Mission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27862"/>
            <a:ext cx="9052560" cy="502157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Real world applications will require multiple disparate NNs to be solved </a:t>
            </a:r>
            <a:r>
              <a:rPr lang="en-US" dirty="0" smtClean="0"/>
              <a:t>simultaneously</a:t>
            </a:r>
          </a:p>
          <a:p>
            <a:pPr lvl="1"/>
            <a:r>
              <a:rPr lang="en-US" dirty="0"/>
              <a:t>If ANNs fulfill their potential, we believe that systems employing ANNs will utilize them for various functions, such as engine monitoring, anomaly detection, navigation etc. all within the same system</a:t>
            </a:r>
          </a:p>
          <a:p>
            <a:r>
              <a:rPr lang="en-US" dirty="0"/>
              <a:t>We need the capacity provided by Dynamic Random Access Memory (DRAM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SRAM is easy to use, </a:t>
            </a:r>
            <a:r>
              <a:rPr lang="en-US" dirty="0" smtClean="0"/>
              <a:t>but capacity limitations impose ANN size restrictions.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DRAMs are difficult to use but they provide the capacity we need.</a:t>
            </a:r>
          </a:p>
          <a:p>
            <a:pPr lvl="1"/>
            <a:r>
              <a:rPr lang="en-US" dirty="0"/>
              <a:t>Much of the research has employed SRAM. Perhaps because it provides high bandwidth but could it also be because its easy to use</a:t>
            </a:r>
          </a:p>
          <a:p>
            <a:pPr lvl="1"/>
            <a:r>
              <a:rPr lang="en-US" dirty="0"/>
              <a:t>Some research has employed DRAM, but its often used as a feeder to an SRAM based implementation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Need to consider the system </a:t>
            </a:r>
            <a:r>
              <a:rPr lang="en-US" dirty="0" smtClean="0"/>
              <a:t>impact</a:t>
            </a:r>
          </a:p>
          <a:p>
            <a:pPr lvl="1"/>
            <a:r>
              <a:rPr lang="en-US" dirty="0"/>
              <a:t>Research often focuses on point problems. This isn't unreasonable, research institutions have limited resources.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368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TSV Power</a:t>
            </a:r>
            <a:endParaRPr lang="en-US" dirty="0"/>
          </a:p>
        </p:txBody>
      </p:sp>
      <p:pic>
        <p:nvPicPr>
          <p:cNvPr id="4" name="Picture 3" descr="TSVPowerFig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2027244"/>
            <a:ext cx="5092700" cy="4330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93311" y="1198239"/>
            <a:ext cx="1340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[Liu12]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32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35816"/>
            <a:ext cx="9052560" cy="884768"/>
          </a:xfrm>
        </p:spPr>
        <p:txBody>
          <a:bodyPr/>
          <a:lstStyle/>
          <a:p>
            <a:r>
              <a:rPr lang="en-US" dirty="0" smtClean="0"/>
              <a:t>DiRAM4 Stack</a:t>
            </a:r>
            <a:endParaRPr lang="en-US" dirty="0"/>
          </a:p>
        </p:txBody>
      </p:sp>
      <p:pic>
        <p:nvPicPr>
          <p:cNvPr id="4" name="Content Placeholder 3" descr="DiRAM4 Stack Figure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079" r="-29079"/>
          <a:stretch>
            <a:fillRect/>
          </a:stretch>
        </p:blipFill>
        <p:spPr>
          <a:xfrm>
            <a:off x="-330816" y="2230969"/>
            <a:ext cx="11429148" cy="4441773"/>
          </a:xfrm>
        </p:spPr>
      </p:pic>
      <p:sp>
        <p:nvSpPr>
          <p:cNvPr id="5" name="TextBox 4"/>
          <p:cNvSpPr txBox="1"/>
          <p:nvPr/>
        </p:nvSpPr>
        <p:spPr>
          <a:xfrm>
            <a:off x="6606082" y="735816"/>
            <a:ext cx="1376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[Pat14]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80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from [Sch14]</a:t>
            </a:r>
            <a:endParaRPr lang="en-US" dirty="0"/>
          </a:p>
        </p:txBody>
      </p:sp>
      <p:pic>
        <p:nvPicPr>
          <p:cNvPr id="4" name="Content Placeholder 3" descr="Screen Shot 2016-07-18 at 10.30.26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356" r="-50356"/>
          <a:stretch>
            <a:fillRect/>
          </a:stretch>
        </p:blipFill>
        <p:spPr>
          <a:xfrm>
            <a:off x="-291876" y="2350320"/>
            <a:ext cx="10283024" cy="3996349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8746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RAM4 Power Calculations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383" y="4776603"/>
            <a:ext cx="3406804" cy="1703402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5658296" y="6567627"/>
            <a:ext cx="759027" cy="350652"/>
          </a:xfrm>
          <a:prstGeom prst="ellipse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62838"/>
            <a:ext cx="9052560" cy="823675"/>
          </a:xfrm>
        </p:spPr>
        <p:txBody>
          <a:bodyPr/>
          <a:lstStyle/>
          <a:p>
            <a:r>
              <a:rPr lang="en-US" dirty="0" smtClean="0"/>
              <a:t>Estimated DRAM Internal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497459"/>
            <a:ext cx="9052560" cy="928642"/>
          </a:xfrm>
        </p:spPr>
        <p:txBody>
          <a:bodyPr/>
          <a:lstStyle/>
          <a:p>
            <a:r>
              <a:rPr lang="en-US" sz="1800" dirty="0" smtClean="0"/>
              <a:t>Considering the DRAM Read path sequence shown previously (energy numbers from  [</a:t>
            </a:r>
            <a:r>
              <a:rPr lang="en-US" sz="1800" dirty="0" err="1" smtClean="0"/>
              <a:t>Tez</a:t>
            </a:r>
            <a:r>
              <a:rPr lang="en-US" sz="1800" dirty="0" smtClean="0"/>
              <a:t>])</a:t>
            </a:r>
            <a:endParaRPr lang="en-US" sz="1800" dirty="0"/>
          </a:p>
        </p:txBody>
      </p:sp>
      <p:pic>
        <p:nvPicPr>
          <p:cNvPr id="4" name="Picture 3" descr="DiRAM4 Power Calculations (dragged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388" y="1889413"/>
            <a:ext cx="2200786" cy="1925687"/>
          </a:xfrm>
          <a:prstGeom prst="rect">
            <a:avLst/>
          </a:prstGeom>
        </p:spPr>
      </p:pic>
      <p:pic>
        <p:nvPicPr>
          <p:cNvPr id="5" name="Picture 4" descr="DiRAM4 Power Calculations (dragged)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334" y="1889416"/>
            <a:ext cx="3301178" cy="220078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02920" y="3781836"/>
            <a:ext cx="9052560" cy="617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>
            <a:lvl1pPr marL="382059" indent="-382059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Internal DRAM Power</a:t>
            </a:r>
            <a:endParaRPr lang="en-US" sz="1800" dirty="0"/>
          </a:p>
        </p:txBody>
      </p:sp>
      <p:pic>
        <p:nvPicPr>
          <p:cNvPr id="7" name="Picture 6" descr="DiRAM4 Power Calculations (dragged)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639" y="3711261"/>
            <a:ext cx="7381409" cy="1703402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502920" y="6151930"/>
            <a:ext cx="6646645" cy="606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>
            <a:lvl1pPr marL="382059" indent="-382059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Our multi-CNN will likely use 54Tbps out of 131Tbps</a:t>
            </a:r>
            <a:endParaRPr lang="en-US" sz="1800" dirty="0"/>
          </a:p>
        </p:txBody>
      </p:sp>
      <p:pic>
        <p:nvPicPr>
          <p:cNvPr id="10" name="Picture 9" descr="DiRAM4 Power Calculations (dragged)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363" y="6101335"/>
            <a:ext cx="3778981" cy="1259660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862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3673409" y="5486009"/>
            <a:ext cx="822960" cy="4584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03543"/>
            <a:ext cx="9052560" cy="1210839"/>
          </a:xfrm>
        </p:spPr>
        <p:txBody>
          <a:bodyPr/>
          <a:lstStyle/>
          <a:p>
            <a:r>
              <a:rPr lang="en-US" dirty="0" smtClean="0"/>
              <a:t>Stack Bus TSV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179" y="1798128"/>
            <a:ext cx="9052560" cy="2909424"/>
          </a:xfrm>
        </p:spPr>
        <p:txBody>
          <a:bodyPr/>
          <a:lstStyle/>
          <a:p>
            <a:r>
              <a:rPr lang="en-US" sz="2000" dirty="0" smtClean="0"/>
              <a:t>Assumptions:</a:t>
            </a:r>
          </a:p>
          <a:p>
            <a:pPr lvl="1"/>
            <a:r>
              <a:rPr lang="en-US" sz="2000" dirty="0" smtClean="0"/>
              <a:t>Assume Stack bus employs an invert bit to </a:t>
            </a:r>
            <a:r>
              <a:rPr lang="en-US" sz="2000" dirty="0"/>
              <a:t>m</a:t>
            </a:r>
            <a:r>
              <a:rPr lang="en-US" sz="2000" dirty="0" smtClean="0"/>
              <a:t>inimize transitions between cycles</a:t>
            </a:r>
          </a:p>
          <a:p>
            <a:pPr lvl="1"/>
            <a:r>
              <a:rPr lang="en-US" sz="2000" dirty="0" smtClean="0"/>
              <a:t>TSV energy based on [Liu12]</a:t>
            </a:r>
            <a:endParaRPr lang="en-US" sz="2000" dirty="0"/>
          </a:p>
        </p:txBody>
      </p:sp>
      <p:pic>
        <p:nvPicPr>
          <p:cNvPr id="7" name="Picture 6" descr="TSV Calculations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904" y="2917235"/>
            <a:ext cx="10199502" cy="2231141"/>
          </a:xfrm>
          <a:prstGeom prst="rect">
            <a:avLst/>
          </a:prstGeom>
        </p:spPr>
      </p:pic>
      <p:pic>
        <p:nvPicPr>
          <p:cNvPr id="8" name="Picture 7" descr="TSV Calculations (dragged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8733"/>
            <a:ext cx="10199502" cy="223114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60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4149183" y="5961088"/>
            <a:ext cx="822960" cy="4584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" name="Picture 7" descr="TSV Calculations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" y="4867202"/>
            <a:ext cx="8986432" cy="19657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03543"/>
            <a:ext cx="9052560" cy="1210839"/>
          </a:xfrm>
        </p:spPr>
        <p:txBody>
          <a:bodyPr/>
          <a:lstStyle/>
          <a:p>
            <a:r>
              <a:rPr lang="en-US" dirty="0" smtClean="0"/>
              <a:t>DRAM Page Bus TSV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179" y="1798128"/>
            <a:ext cx="9052560" cy="2909424"/>
          </a:xfrm>
        </p:spPr>
        <p:txBody>
          <a:bodyPr/>
          <a:lstStyle/>
          <a:p>
            <a:r>
              <a:rPr lang="en-US" sz="2000" dirty="0" smtClean="0"/>
              <a:t>Assumptions:</a:t>
            </a:r>
          </a:p>
          <a:p>
            <a:pPr lvl="1"/>
            <a:r>
              <a:rPr lang="en-US" sz="2000" dirty="0" smtClean="0"/>
              <a:t>Assume bus employs an invert bit to </a:t>
            </a:r>
            <a:r>
              <a:rPr lang="en-US" sz="2000" dirty="0"/>
              <a:t>m</a:t>
            </a:r>
            <a:r>
              <a:rPr lang="en-US" sz="2000" dirty="0" smtClean="0"/>
              <a:t>inimize transitions between cycles</a:t>
            </a:r>
          </a:p>
          <a:p>
            <a:pPr lvl="1"/>
            <a:r>
              <a:rPr lang="en-US" sz="2000" dirty="0" smtClean="0"/>
              <a:t>Single TSV energy based on [Liu12]</a:t>
            </a:r>
            <a:endParaRPr lang="en-US" sz="2000" dirty="0"/>
          </a:p>
          <a:p>
            <a:pPr lvl="1"/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7" name="Picture 6" descr="TSV Calculations (dragged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78" y="3426683"/>
            <a:ext cx="8986432" cy="196578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010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MA-Power-Calculations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93" y="4393618"/>
            <a:ext cx="9322305" cy="174793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298470" y="4037243"/>
            <a:ext cx="7961420" cy="21797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2873"/>
            <a:ext cx="9052560" cy="979991"/>
          </a:xfrm>
        </p:spPr>
        <p:txBody>
          <a:bodyPr/>
          <a:lstStyle/>
          <a:p>
            <a:r>
              <a:rPr lang="en-US" dirty="0" smtClean="0"/>
              <a:t>FMA Power/Area Estimate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652865"/>
            <a:ext cx="9052560" cy="1328035"/>
          </a:xfrm>
        </p:spPr>
        <p:txBody>
          <a:bodyPr/>
          <a:lstStyle/>
          <a:p>
            <a:r>
              <a:rPr lang="en-US" dirty="0" smtClean="0"/>
              <a:t>Consider an FMA running at the Stack bus speed of ~1GHz, from [GH11] table 1</a:t>
            </a:r>
            <a:endParaRPr lang="en-US" dirty="0"/>
          </a:p>
        </p:txBody>
      </p:sp>
      <p:pic>
        <p:nvPicPr>
          <p:cNvPr id="6" name="Picture 5" descr="FMA-Power-Calculations (dragged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97" y="2525784"/>
            <a:ext cx="9322305" cy="2330576"/>
          </a:xfrm>
          <a:prstGeom prst="rect">
            <a:avLst/>
          </a:prstGeom>
        </p:spPr>
      </p:pic>
      <p:pic>
        <p:nvPicPr>
          <p:cNvPr id="4" name="Picture 3" descr="FMA-Power-Calculations (dragged)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86" y="6256227"/>
            <a:ext cx="9390919" cy="1173865"/>
          </a:xfrm>
          <a:prstGeom prst="rect">
            <a:avLst/>
          </a:prstGeom>
        </p:spPr>
      </p:pic>
      <p:pic>
        <p:nvPicPr>
          <p:cNvPr id="5" name="Picture 4" descr="FMA-Power-Calculations (dragged)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76" y="5123758"/>
            <a:ext cx="9264477" cy="1737089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381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8220634" y="4346268"/>
            <a:ext cx="822960" cy="4584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234182" y="5027852"/>
            <a:ext cx="1077921" cy="4584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843461"/>
            <a:ext cx="9052560" cy="979991"/>
          </a:xfrm>
        </p:spPr>
        <p:txBody>
          <a:bodyPr/>
          <a:lstStyle/>
          <a:p>
            <a:r>
              <a:rPr lang="en-US" dirty="0" smtClean="0"/>
              <a:t>FMA Power/Area Estimate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02920" y="1836683"/>
            <a:ext cx="9052560" cy="1328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>
            <a:lvl1pPr marL="382059" indent="-382059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From [GH11] figure 10 scaling </a:t>
            </a:r>
            <a:r>
              <a:rPr lang="en-US" dirty="0"/>
              <a:t>from 45nm to 32nm </a:t>
            </a:r>
            <a:r>
              <a:rPr lang="en-US" dirty="0" smtClean="0"/>
              <a:t>whilst maintaining the mm</a:t>
            </a:r>
            <a:r>
              <a:rPr lang="en-US" baseline="38000" dirty="0" smtClean="0"/>
              <a:t>2</a:t>
            </a:r>
            <a:r>
              <a:rPr lang="en-US" dirty="0" smtClean="0"/>
              <a:t>/</a:t>
            </a:r>
            <a:r>
              <a:rPr lang="en-US" dirty="0" err="1" smtClean="0"/>
              <a:t>Gflop</a:t>
            </a:r>
            <a:r>
              <a:rPr lang="en-US" dirty="0" smtClean="0"/>
              <a:t> suggests a scaling factor of 0.53 </a:t>
            </a:r>
            <a:endParaRPr lang="en-US" dirty="0"/>
          </a:p>
        </p:txBody>
      </p:sp>
      <p:pic>
        <p:nvPicPr>
          <p:cNvPr id="4" name="Picture 3" descr="Screen Shot 2016-07-18 at 9.17.3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27" y="3516003"/>
            <a:ext cx="3456734" cy="3406271"/>
          </a:xfrm>
          <a:prstGeom prst="rect">
            <a:avLst/>
          </a:prstGeom>
        </p:spPr>
      </p:pic>
      <p:pic>
        <p:nvPicPr>
          <p:cNvPr id="9" name="Picture 8" descr="FMA-Power-Calculations (dragged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549" y="3857534"/>
            <a:ext cx="10945500" cy="205228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7785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26340"/>
            <a:ext cx="9052560" cy="1210839"/>
          </a:xfrm>
        </p:spPr>
        <p:txBody>
          <a:bodyPr/>
          <a:lstStyle/>
          <a:p>
            <a:r>
              <a:rPr lang="en-US" dirty="0" smtClean="0"/>
              <a:t>TSV Area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60520"/>
            <a:ext cx="9052560" cy="5080961"/>
          </a:xfrm>
        </p:spPr>
        <p:txBody>
          <a:bodyPr/>
          <a:lstStyle/>
          <a:p>
            <a:r>
              <a:rPr lang="en-US" dirty="0" smtClean="0"/>
              <a:t>Power Delivery</a:t>
            </a:r>
          </a:p>
          <a:p>
            <a:pPr lvl="1"/>
            <a:r>
              <a:rPr lang="en-US" dirty="0" smtClean="0"/>
              <a:t>~2000TSV’s ~0.1mm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Stack Bus</a:t>
            </a:r>
          </a:p>
          <a:p>
            <a:pPr lvl="1"/>
            <a:r>
              <a:rPr lang="en-US" dirty="0" smtClean="0"/>
              <a:t>2737 signals</a:t>
            </a:r>
          </a:p>
          <a:p>
            <a:pPr lvl="1"/>
            <a:r>
              <a:rPr lang="en-US" dirty="0" smtClean="0"/>
              <a:t>Assume 2:1 for GND/VCC ~ 5500 TSV’s</a:t>
            </a:r>
          </a:p>
          <a:p>
            <a:pPr lvl="1"/>
            <a:r>
              <a:rPr lang="en-US" dirty="0" smtClean="0"/>
              <a:t>5um pitch ~ 0.14mm</a:t>
            </a:r>
            <a:r>
              <a:rPr lang="en-US" baseline="30000" dirty="0" smtClean="0"/>
              <a:t>2</a:t>
            </a:r>
            <a:r>
              <a:rPr lang="en-US" dirty="0" smtClean="0"/>
              <a:t>/PE </a:t>
            </a:r>
          </a:p>
          <a:p>
            <a:pPr lvl="1"/>
            <a:r>
              <a:rPr lang="en-US" dirty="0" smtClean="0"/>
              <a:t>8.8mm</a:t>
            </a:r>
            <a:r>
              <a:rPr lang="en-US" baseline="30000" dirty="0" smtClean="0"/>
              <a:t>2</a:t>
            </a:r>
            <a:r>
              <a:rPr lang="en-US" dirty="0" smtClean="0"/>
              <a:t> for 64 PE’s</a:t>
            </a:r>
          </a:p>
          <a:p>
            <a:r>
              <a:rPr lang="en-US" dirty="0" smtClean="0"/>
              <a:t>DRAM Bus</a:t>
            </a:r>
          </a:p>
          <a:p>
            <a:pPr lvl="1"/>
            <a:r>
              <a:rPr lang="en-US" dirty="0" smtClean="0"/>
              <a:t>4255 signals ~ 8500 TSV’s</a:t>
            </a:r>
          </a:p>
          <a:p>
            <a:pPr lvl="1"/>
            <a:r>
              <a:rPr lang="en-US" dirty="0" smtClean="0"/>
              <a:t>13.6mm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for 64 </a:t>
            </a:r>
            <a:r>
              <a:rPr lang="en-US" dirty="0" smtClean="0"/>
              <a:t>Ports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86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32550"/>
            <a:ext cx="9052560" cy="1210839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18" y="1533516"/>
            <a:ext cx="8927572" cy="5631167"/>
          </a:xfrm>
        </p:spPr>
        <p:txBody>
          <a:bodyPr>
            <a:normAutofit/>
          </a:bodyPr>
          <a:lstStyle/>
          <a:p>
            <a:r>
              <a:rPr lang="en-US" dirty="0" smtClean="0"/>
              <a:t>Many embedded applications will/do have power, space and weight limitations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o achieve near or at real-time processing, current solutions require high power and high real-estate</a:t>
            </a:r>
          </a:p>
          <a:p>
            <a:pPr lvl="2"/>
            <a:r>
              <a:rPr lang="en-US" dirty="0" smtClean="0"/>
              <a:t>GPU solutions have large real-estate and power requirements (~100-200W)</a:t>
            </a:r>
            <a:endParaRPr lang="en-US" dirty="0" smtClean="0">
              <a:solidFill>
                <a:srgbClr val="000000"/>
              </a:solidFill>
              <a:cs typeface="Monaco"/>
            </a:endParaRP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ASIC’s demonstrate significant improvements over GPUs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Most have memory bandwidth limitations when reuse opportunities do not exist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multiple disparate ANNs means limited reuse opportunities and thus SRAM is of limited use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 smtClean="0">
                <a:solidFill>
                  <a:srgbClr val="000000"/>
                </a:solidFill>
                <a:cs typeface="Monaco"/>
              </a:rPr>
              <a:t>no or limited batch processing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9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380"/>
    </mc:Choice>
    <mc:Fallback xmlns="">
      <p:transition xmlns:p14="http://schemas.microsoft.com/office/powerpoint/2010/main" spd="slow" advTm="10038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Performance 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2271025"/>
            <a:ext cx="9052560" cy="1201633"/>
          </a:xfrm>
        </p:spPr>
        <p:txBody>
          <a:bodyPr/>
          <a:lstStyle/>
          <a:p>
            <a:r>
              <a:rPr lang="en-US" dirty="0" smtClean="0"/>
              <a:t>from [Far11] </a:t>
            </a:r>
            <a:endParaRPr lang="en-US" dirty="0"/>
          </a:p>
        </p:txBody>
      </p:sp>
      <p:pic>
        <p:nvPicPr>
          <p:cNvPr id="5" name="Picture 4" descr="table showing max vs actual performance of GPU running ConvN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948" y="3153964"/>
            <a:ext cx="4813300" cy="27178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50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eStac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900" y="2515870"/>
            <a:ext cx="3517900" cy="1181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10782"/>
            <a:ext cx="9052560" cy="989328"/>
          </a:xfrm>
        </p:spPr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14205"/>
            <a:ext cx="8763000" cy="54266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3DIC Architecture</a:t>
            </a:r>
          </a:p>
          <a:p>
            <a:pPr lvl="1"/>
            <a:r>
              <a:rPr lang="en-US" dirty="0" smtClean="0"/>
              <a:t>reduces energy and area</a:t>
            </a:r>
          </a:p>
          <a:p>
            <a:pPr lvl="1"/>
            <a:r>
              <a:rPr lang="en-US" dirty="0" smtClean="0"/>
              <a:t>increase connectivity and bandwidth</a:t>
            </a:r>
            <a:endParaRPr lang="en-US" dirty="0"/>
          </a:p>
          <a:p>
            <a:r>
              <a:rPr lang="en-US" dirty="0" smtClean="0"/>
              <a:t>3D-DRAM</a:t>
            </a:r>
          </a:p>
          <a:p>
            <a:pPr lvl="1"/>
            <a:r>
              <a:rPr lang="en-US" dirty="0" smtClean="0"/>
              <a:t>provide high bandwidth and large storage</a:t>
            </a:r>
          </a:p>
          <a:p>
            <a:pPr lvl="1"/>
            <a:r>
              <a:rPr lang="en-US" dirty="0" smtClean="0"/>
              <a:t>operate directly out of DRAM</a:t>
            </a:r>
          </a:p>
          <a:p>
            <a:r>
              <a:rPr lang="en-US" dirty="0" smtClean="0"/>
              <a:t>Data Structures</a:t>
            </a:r>
          </a:p>
          <a:p>
            <a:pPr lvl="1"/>
            <a:r>
              <a:rPr lang="en-US" dirty="0"/>
              <a:t>data structures to ensure neural network data </a:t>
            </a:r>
            <a:r>
              <a:rPr lang="en-US" dirty="0" smtClean="0"/>
              <a:t>can </a:t>
            </a:r>
            <a:r>
              <a:rPr lang="en-US" dirty="0"/>
              <a:t>be </a:t>
            </a:r>
            <a:r>
              <a:rPr lang="en-US" dirty="0" smtClean="0"/>
              <a:t>accessed efficiency</a:t>
            </a:r>
            <a:endParaRPr lang="en-US" dirty="0"/>
          </a:p>
          <a:p>
            <a:r>
              <a:rPr lang="en-US" dirty="0" smtClean="0"/>
              <a:t>Specialized processing layers</a:t>
            </a:r>
          </a:p>
          <a:p>
            <a:pPr lvl="1"/>
            <a:r>
              <a:rPr lang="en-US" dirty="0" smtClean="0"/>
              <a:t>provide special functions to aid in acceleration of target neural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509"/>
    </mc:Choice>
    <mc:Fallback xmlns="">
      <p:transition xmlns:p14="http://schemas.microsoft.com/office/powerpoint/2010/main" spd="slow" advTm="13950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ncstate-ppt-template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ncstate-ppt-template-horizontal-left-logo.potx</Template>
  <TotalTime>15362</TotalTime>
  <Words>4167</Words>
  <Application>Microsoft Macintosh PowerPoint</Application>
  <PresentationFormat>Custom</PresentationFormat>
  <Paragraphs>715</Paragraphs>
  <Slides>80</Slides>
  <Notes>52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2" baseType="lpstr">
      <vt:lpstr>ncstate-ppt-template-horizontal-left-logo</vt:lpstr>
      <vt:lpstr>Worksheet</vt:lpstr>
      <vt:lpstr>A 3DIC system to aid in the acceleration of systems that employ multiple instances of artificial neural networks</vt:lpstr>
      <vt:lpstr>Outline</vt:lpstr>
      <vt:lpstr>Introduction</vt:lpstr>
      <vt:lpstr>Introduction</vt:lpstr>
      <vt:lpstr>Introduction</vt:lpstr>
      <vt:lpstr>Research</vt:lpstr>
      <vt:lpstr>Mission Statement</vt:lpstr>
      <vt:lpstr>Problem</vt:lpstr>
      <vt:lpstr>Solution</vt:lpstr>
      <vt:lpstr>Solution</vt:lpstr>
      <vt:lpstr>Contribution</vt:lpstr>
      <vt:lpstr>Artificial Neural Networks</vt:lpstr>
      <vt:lpstr>Artificial Neural Networks</vt:lpstr>
      <vt:lpstr>Artificial Neural Networks Rate-based</vt:lpstr>
      <vt:lpstr>Artificial Neural Networks Rate-based</vt:lpstr>
      <vt:lpstr>Summary : Target application and ANN type’s</vt:lpstr>
      <vt:lpstr>State-of-the-art</vt:lpstr>
      <vt:lpstr>State of the Art ASIC’s</vt:lpstr>
      <vt:lpstr>State of the Art ASIC’s</vt:lpstr>
      <vt:lpstr>More recent  State of the Art ASIC’s</vt:lpstr>
      <vt:lpstr>State of the Art GPU’s</vt:lpstr>
      <vt:lpstr>State of the Art</vt:lpstr>
      <vt:lpstr>System Requirements</vt:lpstr>
      <vt:lpstr>Architecture Blocks</vt:lpstr>
      <vt:lpstr>System Solution</vt:lpstr>
      <vt:lpstr>System Solution</vt:lpstr>
      <vt:lpstr>3D Physical Configuration</vt:lpstr>
      <vt:lpstr>Sub-System Column (SSC)</vt:lpstr>
      <vt:lpstr>Solution Block Diagram</vt:lpstr>
      <vt:lpstr>System Connectivity</vt:lpstr>
      <vt:lpstr>DRAM and Stack Buses</vt:lpstr>
      <vt:lpstr>System</vt:lpstr>
      <vt:lpstr>Instructions</vt:lpstr>
      <vt:lpstr>Instruction Decode</vt:lpstr>
      <vt:lpstr>Compute Instruction</vt:lpstr>
      <vt:lpstr>Configuration</vt:lpstr>
      <vt:lpstr>Data Storage and access</vt:lpstr>
      <vt:lpstr>Storage descriptors</vt:lpstr>
      <vt:lpstr>NoC</vt:lpstr>
      <vt:lpstr>Manager Layer</vt:lpstr>
      <vt:lpstr>Processing (PE) Layer</vt:lpstr>
      <vt:lpstr>Detailed Block Diagram</vt:lpstr>
      <vt:lpstr>Detailed Block Diagram</vt:lpstr>
      <vt:lpstr>AREA</vt:lpstr>
      <vt:lpstr>Performance</vt:lpstr>
      <vt:lpstr>Scaling assumptions</vt:lpstr>
      <vt:lpstr>AREA</vt:lpstr>
      <vt:lpstr>Area placement study</vt:lpstr>
      <vt:lpstr>Power Summary</vt:lpstr>
      <vt:lpstr>Research</vt:lpstr>
      <vt:lpstr>Comparison</vt:lpstr>
      <vt:lpstr>Summary</vt:lpstr>
      <vt:lpstr>References</vt:lpstr>
      <vt:lpstr>Backup</vt:lpstr>
      <vt:lpstr>Publication(s)</vt:lpstr>
      <vt:lpstr>Manager Controller</vt:lpstr>
      <vt:lpstr>MRC</vt:lpstr>
      <vt:lpstr>RDP</vt:lpstr>
      <vt:lpstr>MWC</vt:lpstr>
      <vt:lpstr>PE Controller</vt:lpstr>
      <vt:lpstr>SIMD Wrapper</vt:lpstr>
      <vt:lpstr>Streaming Operations</vt:lpstr>
      <vt:lpstr>Classifier Implementation</vt:lpstr>
      <vt:lpstr>Classifier Implementation</vt:lpstr>
      <vt:lpstr>Pooling Implementation</vt:lpstr>
      <vt:lpstr>Example DRAM Access Sequence</vt:lpstr>
      <vt:lpstr>Stack Bus</vt:lpstr>
      <vt:lpstr>Example Image Recognition CNN</vt:lpstr>
      <vt:lpstr>PowerPoint Presentation</vt:lpstr>
      <vt:lpstr>TSV Power</vt:lpstr>
      <vt:lpstr>DiRAM4 Stack</vt:lpstr>
      <vt:lpstr>Scaling from [Sch14]</vt:lpstr>
      <vt:lpstr>PowerPoint Presentation</vt:lpstr>
      <vt:lpstr>Estimated DRAM Internal Power</vt:lpstr>
      <vt:lpstr>Stack Bus TSV Power</vt:lpstr>
      <vt:lpstr>DRAM Page Bus TSV Power</vt:lpstr>
      <vt:lpstr>FMA Power/Area Estimate</vt:lpstr>
      <vt:lpstr>FMA Power/Area Estimate</vt:lpstr>
      <vt:lpstr>TSV Area</vt:lpstr>
      <vt:lpstr>GPU Performance Backup</vt:lpstr>
    </vt:vector>
  </TitlesOfParts>
  <Manager/>
  <Company>NC State University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Lee B Baker</dc:creator>
  <cp:keywords/>
  <dc:description/>
  <cp:lastModifiedBy>Lee Baker</cp:lastModifiedBy>
  <cp:revision>1355</cp:revision>
  <cp:lastPrinted>2016-11-01T19:52:34Z</cp:lastPrinted>
  <dcterms:created xsi:type="dcterms:W3CDTF">2014-04-10T19:16:28Z</dcterms:created>
  <dcterms:modified xsi:type="dcterms:W3CDTF">2018-02-21T22:56:47Z</dcterms:modified>
  <cp:category/>
</cp:coreProperties>
</file>